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Override3.xml" ContentType="application/vnd.openxmlformats-officedocument.themeOverride+xml"/>
  <Override PartName="/ppt/theme/themeOverride4.xml" ContentType="application/vnd.openxmlformats-officedocument.themeOverrid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9" r:id="rId3"/>
    <p:sldId id="260" r:id="rId4"/>
    <p:sldId id="263" r:id="rId5"/>
    <p:sldId id="283" r:id="rId6"/>
    <p:sldId id="284" r:id="rId7"/>
    <p:sldId id="277" r:id="rId8"/>
    <p:sldId id="261" r:id="rId9"/>
    <p:sldId id="266" r:id="rId10"/>
    <p:sldId id="267" r:id="rId11"/>
    <p:sldId id="268" r:id="rId12"/>
    <p:sldId id="278" r:id="rId13"/>
    <p:sldId id="257" r:id="rId14"/>
    <p:sldId id="262" r:id="rId15"/>
    <p:sldId id="282" r:id="rId16"/>
    <p:sldId id="273" r:id="rId17"/>
    <p:sldId id="275" r:id="rId18"/>
    <p:sldId id="271" r:id="rId19"/>
    <p:sldId id="269" r:id="rId20"/>
    <p:sldId id="272" r:id="rId21"/>
    <p:sldId id="270" r:id="rId22"/>
    <p:sldId id="285" r:id="rId23"/>
    <p:sldId id="281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853" autoAdjust="0"/>
    <p:restoredTop sz="94660"/>
  </p:normalViewPr>
  <p:slideViewPr>
    <p:cSldViewPr>
      <p:cViewPr varScale="1">
        <p:scale>
          <a:sx n="72" d="100"/>
          <a:sy n="72" d="100"/>
        </p:scale>
        <p:origin x="-4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9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Группа 1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Полилиния 6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" name="Полилиния 7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email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11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B4A1F754-2165-4034-AC73-95565CF43BC4}" type="datetimeFigureOut">
              <a:rPr lang="ru-RU"/>
              <a:pPr>
                <a:defRPr/>
              </a:pPr>
              <a:t>19.02.2021</a:t>
            </a:fld>
            <a:endParaRPr lang="ru-RU"/>
          </a:p>
        </p:txBody>
      </p:sp>
      <p:sp>
        <p:nvSpPr>
          <p:cNvPr id="12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7E6ED5BE-F0C2-4B71-A908-B8A8B8F606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38209C-14E1-4E9A-8F4C-B1D2AADD942E}" type="datetimeFigureOut">
              <a:rPr lang="ru-RU"/>
              <a:pPr>
                <a:defRPr/>
              </a:pPr>
              <a:t>19.02.2021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E15E90-5316-43C2-989F-7DC1AB59CD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20E729-B975-431B-84B7-4712A3BF1B3D}" type="datetimeFigureOut">
              <a:rPr lang="ru-RU"/>
              <a:pPr>
                <a:defRPr/>
              </a:pPr>
              <a:t>19.02.2021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2D0437-9BCF-4CE3-94EE-2E34C5C40A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3E59AD-22CB-45D5-AA82-FF8F2710663E}" type="datetimeFigureOut">
              <a:rPr lang="ru-RU"/>
              <a:pPr>
                <a:defRPr/>
              </a:pPr>
              <a:t>19.02.2021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220C68-F239-46BC-B195-3FE11A7024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шивка 6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Нашивка 7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87FF4C-84D4-4C07-BD0C-A8CA0F5CDE72}" type="datetimeFigureOut">
              <a:rPr lang="ru-RU"/>
              <a:pPr>
                <a:defRPr/>
              </a:pPr>
              <a:t>19.02.2021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5A68A0-3AD5-438F-9A40-C1739F64C8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93680-1ACA-4968-8738-ECE6284EBD07}" type="datetimeFigureOut">
              <a:rPr lang="ru-RU"/>
              <a:pPr>
                <a:defRPr/>
              </a:pPr>
              <a:t>19.02.2021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C95D7-A0C4-49FB-B9F0-7501C5842C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7FB26-6C43-44D2-A728-EE13A0A5F7C9}" type="datetimeFigureOut">
              <a:rPr lang="ru-RU"/>
              <a:pPr>
                <a:defRPr/>
              </a:pPr>
              <a:t>19.02.2021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A3083E-B377-4E9F-BB87-2F0DBB61BD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475E8D-9337-4AB9-BF80-7DC1B57B35C3}" type="datetimeFigureOut">
              <a:rPr lang="ru-RU"/>
              <a:pPr>
                <a:defRPr/>
              </a:pPr>
              <a:t>19.02.2021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DF00FB-08CA-469F-BBDC-5C0B482216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10BB2E-14B5-4CFE-9216-A86F01372393}" type="datetimeFigureOut">
              <a:rPr lang="ru-RU"/>
              <a:pPr>
                <a:defRPr/>
              </a:pPr>
              <a:t>19.02.2021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A2D58E-6A12-44B6-9DBA-CD677A0077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1522E-868C-4B4B-958F-0C76D1F81B81}" type="datetimeFigureOut">
              <a:rPr lang="ru-RU"/>
              <a:pPr>
                <a:defRPr/>
              </a:pPr>
              <a:t>19.02.2021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71022E-D192-45D5-80CC-972C4BB953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7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олилиния 8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email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Нашивка 11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Нашивка 12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1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1105AB87-2493-46CE-AA19-208515173C62}" type="datetimeFigureOut">
              <a:rPr lang="ru-RU"/>
              <a:pPr>
                <a:defRPr/>
              </a:pPr>
              <a:t>19.02.2021</a:t>
            </a:fld>
            <a:endParaRPr lang="ru-RU"/>
          </a:p>
        </p:txBody>
      </p:sp>
      <p:sp>
        <p:nvSpPr>
          <p:cNvPr id="12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A7D44835-8E9E-4343-ABC9-2780E712CE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email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33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2819C28B-31D7-4E60-B65B-A1982D404A9F}" type="datetimeFigureOut">
              <a:rPr lang="ru-RU"/>
              <a:pPr>
                <a:defRPr/>
              </a:pPr>
              <a:t>19.02.2021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 smtClean="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5D6C5308-2643-4559-BD99-81998AD65A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0" r:id="rId2"/>
    <p:sldLayoutId id="2147483745" r:id="rId3"/>
    <p:sldLayoutId id="2147483746" r:id="rId4"/>
    <p:sldLayoutId id="2147483747" r:id="rId5"/>
    <p:sldLayoutId id="2147483748" r:id="rId6"/>
    <p:sldLayoutId id="2147483741" r:id="rId7"/>
    <p:sldLayoutId id="2147483749" r:id="rId8"/>
    <p:sldLayoutId id="2147483750" r:id="rId9"/>
    <p:sldLayoutId id="2147483742" r:id="rId10"/>
    <p:sldLayoutId id="2147483743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0%D1%80%D0%B0%D0%BB%D0%B8%D0%B5%D0%B2%D1%8B%D0%B5" TargetMode="External"/><Relationship Id="rId3" Type="http://schemas.openxmlformats.org/officeDocument/2006/relationships/image" Target="../media/image22.png"/><Relationship Id="rId7" Type="http://schemas.openxmlformats.org/officeDocument/2006/relationships/hyperlink" Target="http://ru.wikipedia.org/wiki/%D0%A1%D0%B5%D0%BC%D0%B5%D0%B9%D1%81%D1%82%D0%B2%D0%BE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A0%D0%BE%D0%B4" TargetMode="External"/><Relationship Id="rId11" Type="http://schemas.openxmlformats.org/officeDocument/2006/relationships/hyperlink" Target="http://ru.wikipedia.org/wiki/%D0%9B%D0%B5%D0%BA%D0%B0%D1%80%D1%81%D1%82%D0%B2%D0%B5%D0%BD%D0%BD%D1%8B%D0%B5_%D1%81%D1%80%D0%B5%D0%B4%D1%81%D1%82%D0%B2%D0%B0" TargetMode="External"/><Relationship Id="rId5" Type="http://schemas.openxmlformats.org/officeDocument/2006/relationships/hyperlink" Target="http://ru.wikipedia.org/wiki/%D0%A2%D1%80%D0%B0%D0%B2%D1%8B" TargetMode="External"/><Relationship Id="rId10" Type="http://schemas.openxmlformats.org/officeDocument/2006/relationships/hyperlink" Target="http://ru.wikipedia.org/wiki/%D0%90%D0%B4%D0%B0%D0%BF%D1%82%D0%BE%D0%B3%D0%B5%D0%BD%D1%8B" TargetMode="External"/><Relationship Id="rId4" Type="http://schemas.openxmlformats.org/officeDocument/2006/relationships/hyperlink" Target="http://ru.wikipedia.org/wiki/%D0%9C%D0%BD%D0%BE%D0%B3%D0%BE%D0%BB%D0%B5%D1%82%D0%BD%D0%B5%D0%B5_%D1%80%D0%B0%D1%81%D1%82%D0%B5%D0%BD%D0%B8%D0%B5" TargetMode="External"/><Relationship Id="rId9" Type="http://schemas.openxmlformats.org/officeDocument/2006/relationships/hyperlink" Target="http://ru.wikipedia.org/wiki/%D0%9B%D0%B5%D0%BA%D0%B0%D1%80%D1%81%D1%82%D0%B2%D0%B5%D0%BD%D0%BD%D0%BE%D0%B5_%D1%80%D0%B0%D1%81%D1%82%D0%B5%D0%BD%D0%B8%D0%B5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1%D0%B8%D0%BE%D0%BB%D0%BE%D0%B3%D0%B8%D1%87%D0%B5%D1%81%D0%BA%D0%B8%D0%B9_%D0%B2%D0%B8%D0%B4" TargetMode="External"/><Relationship Id="rId3" Type="http://schemas.openxmlformats.org/officeDocument/2006/relationships/hyperlink" Target="http://ru.wikipedia.org/wiki/%D0%9B%D0%B0%D1%82%D0%B8%D0%BD%D1%81%D0%BA%D0%B8%D0%B9_%D1%8F%D0%B7%D1%8B%D0%BA" TargetMode="External"/><Relationship Id="rId7" Type="http://schemas.openxmlformats.org/officeDocument/2006/relationships/hyperlink" Target="http://ru.wikipedia.org/wiki/%D0%9A%D1%83%D1%81%D1%82%D0%B0%D1%80%D0%BD%D0%B8%D0%BA" TargetMode="Externa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94%D0%B5%D1%80%D0%B5%D0%B2%D0%BE" TargetMode="External"/><Relationship Id="rId5" Type="http://schemas.openxmlformats.org/officeDocument/2006/relationships/hyperlink" Target="http://ru.wikipedia.org/wiki/Maxim." TargetMode="External"/><Relationship Id="rId10" Type="http://schemas.openxmlformats.org/officeDocument/2006/relationships/hyperlink" Target="http://ru.wikipedia.org/wiki/%D0%90%D1%80%D0%B0%D0%BB%D0%B8%D0%B5%D0%B2%D1%8B%D0%B5" TargetMode="External"/><Relationship Id="rId4" Type="http://schemas.openxmlformats.org/officeDocument/2006/relationships/hyperlink" Target="http://ru.wikipedia.org/wiki/Rupr." TargetMode="External"/><Relationship Id="rId9" Type="http://schemas.openxmlformats.org/officeDocument/2006/relationships/hyperlink" Target="http://ru.wikipedia.org/wiki/%D0%90%D1%80%D0%B0%D0%BB%D0%B8%D1%8F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geophoto.ru/?action=collection&amp;id=751" TargetMode="External"/><Relationship Id="rId3" Type="http://schemas.openxmlformats.org/officeDocument/2006/relationships/hyperlink" Target="http://shamora.info/" TargetMode="External"/><Relationship Id="rId7" Type="http://schemas.openxmlformats.org/officeDocument/2006/relationships/hyperlink" Target="http://www.plantarium.ru/page/dwellers/district/1-140.html" TargetMode="External"/><Relationship Id="rId2" Type="http://schemas.openxmlformats.org/officeDocument/2006/relationships/hyperlink" Target="http://foritour.ru/fotoalbum/mir-zhivotnyx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old.botsad.ru/div_med32.htm" TargetMode="External"/><Relationship Id="rId5" Type="http://schemas.openxmlformats.org/officeDocument/2006/relationships/hyperlink" Target="http://www.fegi.ru/primorye/animals/bpi.htm" TargetMode="External"/><Relationship Id="rId4" Type="http://schemas.openxmlformats.org/officeDocument/2006/relationships/hyperlink" Target="http://toponimika.ru/?p=196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7388" y="982664"/>
            <a:ext cx="7772400" cy="1829761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0" dirty="0">
                <a:effectLst/>
                <a:latin typeface="Times New Roman" pitchFamily="18" charset="0"/>
                <a:cs typeface="Times New Roman" pitchFamily="18" charset="0"/>
              </a:rPr>
              <a:t>Растения и животные Приморского края</a:t>
            </a:r>
            <a:br>
              <a:rPr lang="ru-RU" b="0" dirty="0">
                <a:effectLst/>
                <a:latin typeface="Times New Roman" pitchFamily="18" charset="0"/>
                <a:cs typeface="Times New Roman" pitchFamily="18" charset="0"/>
              </a:rPr>
            </a:br>
            <a:endParaRPr lang="ru-RU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4" name="Прямоугольник 2"/>
          <p:cNvSpPr>
            <a:spLocks noChangeArrowheads="1"/>
          </p:cNvSpPr>
          <p:nvPr/>
        </p:nvSpPr>
        <p:spPr bwMode="auto">
          <a:xfrm>
            <a:off x="1979613" y="5429250"/>
            <a:ext cx="388778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МДОБУ ЦРР д/с 31 «Ладушки»</a:t>
            </a:r>
          </a:p>
          <a:p>
            <a:r>
              <a:rPr lang="ru-RU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Подготовила воспитатель Дорохина Виктория Валерьевна</a:t>
            </a:r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30963" y="2924175"/>
            <a:ext cx="2713037" cy="203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2" descr="C:\Users\User\Pictures\фото\101MSDCF\DSC0106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997200"/>
            <a:ext cx="2873375" cy="215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6600" y="2276475"/>
            <a:ext cx="2827338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54163" y="1481138"/>
            <a:ext cx="6035675" cy="452596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Величественная птица Орлан белохвостый внушает своими размерами и спокойным парением в небе одно только крыло достигает одного метра.</a:t>
            </a:r>
          </a:p>
        </p:txBody>
      </p:sp>
    </p:spTree>
  </p:cSld>
  <p:clrMapOvr>
    <a:masterClrMapping/>
  </p:clrMapOvr>
  <p:transition>
    <p:wedg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857375" y="2286000"/>
            <a:ext cx="5286375" cy="396557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28600"/>
            <a:ext cx="8478994" cy="1843078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Брюхо змеи имеет серую окраску или бурую с тёмными мелкими  пятнами. Кончик хвоста состоит из плотной кожи для того, чтоб им пугать во время опасности, вибрируя по сухому листу, издаёт сильный предупредительный шум похожий громкий шелест.   </a:t>
            </a:r>
            <a:r>
              <a:rPr lang="ru-RU" sz="24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Щитомордник.</a:t>
            </a:r>
          </a:p>
        </p:txBody>
      </p:sp>
    </p:spTree>
  </p:cSld>
  <p:clrMapOvr>
    <a:masterClrMapping/>
  </p:clrMapOvr>
  <p:transition>
    <p:pull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42938" y="1643063"/>
            <a:ext cx="4386262" cy="250031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400" b="0" dirty="0">
                <a:effectLst/>
                <a:latin typeface="Times New Roman" pitchFamily="18" charset="0"/>
                <a:cs typeface="Times New Roman" pitchFamily="18" charset="0"/>
              </a:rPr>
              <a:t>Полоз амурский.         Полоз узорчатый.         Уж тигровый.</a:t>
            </a: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75" y="2000250"/>
            <a:ext cx="2309813" cy="371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28813" y="4429125"/>
            <a:ext cx="3167062" cy="219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7188" y="4000500"/>
            <a:ext cx="3944937" cy="271462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72452" cy="511156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0" dirty="0">
                <a:effectLst/>
                <a:latin typeface="Times New Roman" pitchFamily="18" charset="0"/>
                <a:cs typeface="Times New Roman" pitchFamily="18" charset="0"/>
              </a:rPr>
              <a:t>Женьшень настоящий (корень) </a:t>
            </a:r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0" y="3983038"/>
            <a:ext cx="3571875" cy="268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Прямоугольник 5"/>
          <p:cNvSpPr>
            <a:spLocks noChangeArrowheads="1"/>
          </p:cNvSpPr>
          <p:nvPr/>
        </p:nvSpPr>
        <p:spPr bwMode="auto">
          <a:xfrm>
            <a:off x="428625" y="785813"/>
            <a:ext cx="8429625" cy="30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vi-VN" sz="2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Женьше́нь  — </a:t>
            </a:r>
            <a:r>
              <a:rPr lang="vi-VN" sz="2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hlinkClick r:id="rId4" tooltip="Многолетнее растение"/>
              </a:rPr>
              <a:t>многолетнее</a:t>
            </a:r>
            <a:r>
              <a:rPr lang="vi-VN" sz="2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hlinkClick r:id="rId5" tooltip="Травы"/>
              </a:rPr>
              <a:t>травянистое</a:t>
            </a:r>
            <a:r>
              <a:rPr lang="vi-VN" sz="2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растение, </a:t>
            </a:r>
            <a:r>
              <a:rPr lang="vi-VN" sz="2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hlinkClick r:id="rId6" tooltip="Род"/>
              </a:rPr>
              <a:t>род</a:t>
            </a:r>
            <a:r>
              <a:rPr lang="vi-VN" sz="2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hlinkClick r:id="rId7" tooltip="Семейство"/>
              </a:rPr>
              <a:t>семейства</a:t>
            </a:r>
            <a:r>
              <a:rPr lang="vi-VN" sz="2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hlinkClick r:id="rId8" tooltip="Аралиевые"/>
              </a:rPr>
              <a:t>Аралиевые</a:t>
            </a:r>
            <a:r>
              <a:rPr lang="vi-VN" sz="2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Включает 11 видов, произрастающих в Азии и Северной Америке.</a:t>
            </a:r>
            <a:r>
              <a:rPr lang="ru-RU" sz="2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Хорошо известное </a:t>
            </a:r>
            <a:r>
              <a:rPr lang="vi-VN" sz="2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hlinkClick r:id="rId9" tooltip="Лекарственное растение"/>
              </a:rPr>
              <a:t>лекарственное растение</a:t>
            </a:r>
            <a:r>
              <a:rPr lang="vi-VN" sz="2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В основном используется как </a:t>
            </a:r>
            <a:r>
              <a:rPr lang="vi-VN" sz="2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hlinkClick r:id="rId10" tooltip="Адаптогены"/>
              </a:rPr>
              <a:t>адаптоген</a:t>
            </a:r>
            <a:r>
              <a:rPr lang="vi-VN" sz="2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и в качестве общетонизирующего </a:t>
            </a:r>
            <a:r>
              <a:rPr lang="vi-VN" sz="2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hlinkClick r:id="rId11" tooltip="Лекарственные средства"/>
              </a:rPr>
              <a:t>лекарственного средства</a:t>
            </a:r>
            <a:r>
              <a:rPr lang="vi-VN" sz="2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В Корее и Китае корень женьшеня также используют в приготовлении пищи. Восточная медицина утверждает, что препараты женьшеня продлевают жизнь и молодость</a:t>
            </a:r>
            <a:r>
              <a:rPr lang="vi-VN" sz="240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2875" y="1285875"/>
            <a:ext cx="3357563" cy="278606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0" dirty="0">
                <a:effectLst/>
                <a:latin typeface="Times New Roman" pitchFamily="18" charset="0"/>
                <a:cs typeface="Times New Roman" pitchFamily="18" charset="0"/>
              </a:rPr>
              <a:t>Венерин башмачок. Лотос Комарова. Кувшинка четырехгранная</a:t>
            </a:r>
          </a:p>
        </p:txBody>
      </p:sp>
      <p:pic>
        <p:nvPicPr>
          <p:cNvPr id="2662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38" y="1285875"/>
            <a:ext cx="3214687" cy="288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14750" y="3143250"/>
            <a:ext cx="2000250" cy="289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 descr="C:\Users\User\Pictures\фото\101MSDCF\DSC0107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5750" y="1500188"/>
            <a:ext cx="4286250" cy="3214687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0" dirty="0">
                <a:effectLst/>
                <a:latin typeface="Times New Roman" pitchFamily="18" charset="0"/>
                <a:cs typeface="Times New Roman" pitchFamily="18" charset="0"/>
              </a:rPr>
              <a:t>Лилия поникающая. Ирис мечевидный.</a:t>
            </a:r>
          </a:p>
        </p:txBody>
      </p:sp>
      <p:pic>
        <p:nvPicPr>
          <p:cNvPr id="27651" name="Picture 2" descr="C:\Users\User\Pictures\фото\101MSDCF\DSC0106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2928938"/>
            <a:ext cx="4313237" cy="323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8625" y="2357438"/>
            <a:ext cx="4378325" cy="328612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8229600" cy="11430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0" dirty="0">
                <a:effectLst/>
                <a:latin typeface="Times New Roman" pitchFamily="18" charset="0"/>
                <a:cs typeface="Times New Roman" pitchFamily="18" charset="0"/>
              </a:rPr>
              <a:t>Рододендрон </a:t>
            </a:r>
            <a:r>
              <a:rPr lang="ru-RU" sz="2400" b="0" dirty="0" err="1">
                <a:effectLst/>
                <a:latin typeface="Times New Roman" pitchFamily="18" charset="0"/>
                <a:cs typeface="Times New Roman" pitchFamily="18" charset="0"/>
              </a:rPr>
              <a:t>Шлиппенбаха</a:t>
            </a:r>
            <a:r>
              <a:rPr lang="ru-RU" sz="2400" b="0" dirty="0">
                <a:effectLst/>
                <a:latin typeface="Times New Roman" pitchFamily="18" charset="0"/>
                <a:cs typeface="Times New Roman" pitchFamily="18" charset="0"/>
              </a:rPr>
              <a:t>.      Рододендрон                      золотистый </a:t>
            </a:r>
            <a:br>
              <a:rPr lang="ru-RU" sz="2400" b="0" dirty="0"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2400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63" y="2143125"/>
            <a:ext cx="2500312" cy="349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5750" y="2928938"/>
            <a:ext cx="3500438" cy="268287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0" dirty="0" err="1">
                <a:effectLst/>
                <a:latin typeface="Times New Roman" pitchFamily="18" charset="0"/>
                <a:cs typeface="Times New Roman" pitchFamily="18" charset="0"/>
              </a:rPr>
              <a:t>Микробиота</a:t>
            </a:r>
            <a:r>
              <a:rPr lang="ru-RU" sz="2400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0" dirty="0" err="1">
                <a:effectLst/>
                <a:latin typeface="Times New Roman" pitchFamily="18" charset="0"/>
                <a:cs typeface="Times New Roman" pitchFamily="18" charset="0"/>
              </a:rPr>
              <a:t>перекрестнопарная</a:t>
            </a:r>
            <a:endParaRPr lang="ru-RU" sz="2400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699" name="Прямоугольник 4"/>
          <p:cNvSpPr>
            <a:spLocks noChangeArrowheads="1"/>
          </p:cNvSpPr>
          <p:nvPr/>
        </p:nvSpPr>
        <p:spPr bwMode="auto">
          <a:xfrm>
            <a:off x="571500" y="1285875"/>
            <a:ext cx="82153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Lucida Sans Unicode" pitchFamily="34" charset="0"/>
              </a:rPr>
              <a:t>Микробио́та — род хвойных кустарников семейства Кипарисовые. Состоит из единственного вида Микробио́та перекрёстнопа́рная, встречающегося на южных и западных склонах Сихотэ-Алиня на Дальнем Востоке России. </a:t>
            </a:r>
          </a:p>
        </p:txBody>
      </p:sp>
      <p:pic>
        <p:nvPicPr>
          <p:cNvPr id="2970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63" y="2643188"/>
            <a:ext cx="4738687" cy="355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7188" y="1214438"/>
            <a:ext cx="3571875" cy="268605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Лимонник китайский. Актинидия полигамная. З</a:t>
            </a:r>
            <a:r>
              <a:rPr lang="ru-RU" sz="2400" b="0" dirty="0">
                <a:effectLst/>
                <a:latin typeface="Times New Roman" pitchFamily="18" charset="0"/>
                <a:cs typeface="Times New Roman" pitchFamily="18" charset="0"/>
              </a:rPr>
              <a:t>аманиха высокая</a:t>
            </a:r>
            <a:endParaRPr lang="ru-RU" sz="2400" b="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0" y="1285875"/>
            <a:ext cx="3643313" cy="252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43188" y="3929063"/>
            <a:ext cx="3524250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2875" y="2500313"/>
            <a:ext cx="4214813" cy="316071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785794"/>
            <a:ext cx="8699404" cy="71438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800" dirty="0">
                <a:solidFill>
                  <a:schemeClr val="tx1"/>
                </a:solidFill>
              </a:rPr>
              <a:t/>
            </a:r>
            <a:br>
              <a:rPr lang="ru-RU" sz="1800" dirty="0">
                <a:solidFill>
                  <a:schemeClr val="tx1"/>
                </a:solidFill>
              </a:rPr>
            </a:br>
            <a:r>
              <a:rPr lang="ru-RU" sz="1800" dirty="0">
                <a:solidFill>
                  <a:schemeClr val="tx1"/>
                </a:solidFill>
              </a:rPr>
              <a:t>                             </a:t>
            </a:r>
            <a:br>
              <a:rPr lang="ru-RU" sz="1800" dirty="0">
                <a:solidFill>
                  <a:schemeClr val="tx1"/>
                </a:solidFill>
              </a:rPr>
            </a:br>
            <a:r>
              <a:rPr lang="ru-RU" sz="1800" dirty="0">
                <a:solidFill>
                  <a:schemeClr val="tx1"/>
                </a:solidFill>
              </a:rPr>
              <a:t/>
            </a:r>
            <a:br>
              <a:rPr lang="ru-RU" sz="1800" dirty="0">
                <a:solidFill>
                  <a:schemeClr val="tx1"/>
                </a:solidFill>
              </a:rPr>
            </a:br>
            <a:r>
              <a:rPr lang="ru-RU" sz="2400" b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Кедр корейский</a:t>
            </a:r>
            <a:br>
              <a:rPr lang="ru-RU" sz="2400" b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b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Ценится живицей, кедровым маслом и податливой  древесиной в столярных работах.  Большой урожай кедрового ореха бывает один рас в четыре года. Растёт кедровый орех в кедровых шишках два года кедровые шишки растут на макушках веток, а ветки на стволе кедра.</a:t>
            </a:r>
            <a:br>
              <a:rPr lang="ru-RU" sz="2400" b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2400" b="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357563"/>
            <a:ext cx="4381500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 dir="in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00313" y="3429000"/>
            <a:ext cx="4286250" cy="321468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643998" cy="3643314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b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Самый большой материк в мире Евразия встречается с самым большим океаном на планете Тихим. Самое главное, что есть у Приморья – это разнообразный мир живой природы. Природа Приморья удивительно красива и интересна. Здесь есть такие места, откуда одним взглядом можно увидеть красивую тайгу и синее море. Существует в тайге множество древних пещер и водопадов. С вершин высоких гор открывается великолепное зрелище во все стороны света.   (</a:t>
            </a:r>
            <a:r>
              <a:rPr lang="ru-RU" sz="2400" b="0" dirty="0" err="1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г.Пидан</a:t>
            </a:r>
            <a:r>
              <a:rPr lang="ru-RU" sz="2400" b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</p:cSld>
  <p:clrMapOvr>
    <a:masterClrMapping/>
  </p:clrMapOvr>
  <p:transition>
    <p:dissolv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Аралия маньчжурская, или высокая (</a:t>
            </a:r>
            <a:r>
              <a:rPr lang="ru-RU" sz="2400" b="0" dirty="0" err="1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чертово-дерево</a:t>
            </a:r>
            <a:r>
              <a:rPr lang="ru-RU" sz="2400" b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, шип-дерево)</a:t>
            </a:r>
          </a:p>
        </p:txBody>
      </p:sp>
      <p:pic>
        <p:nvPicPr>
          <p:cNvPr id="3277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1928813"/>
            <a:ext cx="4286250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929188" y="1481138"/>
            <a:ext cx="3757612" cy="4525962"/>
          </a:xfrm>
        </p:spPr>
        <p:txBody>
          <a:bodyPr>
            <a:normAutofit lnSpcReduction="10000"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Ара́лия высо́кая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vi-VN" sz="2400" dirty="0">
                <a:latin typeface="Times New Roman" pitchFamily="18" charset="0"/>
                <a:cs typeface="Times New Roman" pitchFamily="18" charset="0"/>
                <a:hlinkClick r:id="rId3" tooltip="Латинский язык"/>
              </a:rPr>
              <a:t>лат.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Arália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eláta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или </a:t>
            </a: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Аралия маньчжу́рская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vi-VN" sz="2400" dirty="0">
                <a:latin typeface="Times New Roman" pitchFamily="18" charset="0"/>
                <a:cs typeface="Times New Roman" pitchFamily="18" charset="0"/>
                <a:hlinkClick r:id="rId3" tooltip="Латинский язык"/>
              </a:rPr>
              <a:t>лат.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Aralia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mandshúrica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  <a:hlinkClick r:id="rId4" tooltip="Rupr."/>
              </a:rPr>
              <a:t>Rupr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hlinkClick r:id="rId4" tooltip="Rupr."/>
              </a:rPr>
              <a:t>.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et 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hlinkClick r:id="rId5" tooltip="Maxim."/>
              </a:rPr>
              <a:t>Maxim.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 —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быстрорастущее </a:t>
            </a:r>
            <a:r>
              <a:rPr lang="vi-VN" sz="2400" dirty="0">
                <a:latin typeface="Times New Roman" pitchFamily="18" charset="0"/>
                <a:cs typeface="Times New Roman" pitchFamily="18" charset="0"/>
                <a:hlinkClick r:id="rId6" tooltip="Дерево"/>
              </a:rPr>
              <a:t>дерево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 или </a:t>
            </a:r>
            <a:r>
              <a:rPr lang="vi-VN" sz="2400" dirty="0">
                <a:latin typeface="Times New Roman" pitchFamily="18" charset="0"/>
                <a:cs typeface="Times New Roman" pitchFamily="18" charset="0"/>
                <a:hlinkClick r:id="rId7" tooltip="Кустарник"/>
              </a:rPr>
              <a:t>кустарник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vi-VN" sz="2400" dirty="0">
                <a:latin typeface="Times New Roman" pitchFamily="18" charset="0"/>
                <a:cs typeface="Times New Roman" pitchFamily="18" charset="0"/>
                <a:hlinkClick r:id="rId8" tooltip="Биологический вид"/>
              </a:rPr>
              <a:t>вид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 рода </a:t>
            </a:r>
            <a:r>
              <a:rPr lang="vi-VN" sz="2400" dirty="0">
                <a:latin typeface="Times New Roman" pitchFamily="18" charset="0"/>
                <a:cs typeface="Times New Roman" pitchFamily="18" charset="0"/>
                <a:hlinkClick r:id="rId9" tooltip="Аралия"/>
              </a:rPr>
              <a:t>Аралия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Aralia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семейства </a:t>
            </a:r>
            <a:r>
              <a:rPr lang="vi-VN" sz="2400" dirty="0">
                <a:latin typeface="Times New Roman" pitchFamily="18" charset="0"/>
                <a:cs typeface="Times New Roman" pitchFamily="18" charset="0"/>
                <a:hlinkClick r:id="rId10" tooltip="Аралиевые"/>
              </a:rPr>
              <a:t>Аралиевые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Araliaceae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Русские народные названия: шип-дерево, чёртово дерево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ru-RU" dirty="0"/>
          </a:p>
        </p:txBody>
      </p:sp>
    </p:spTree>
  </p:cSld>
  <p:clrMapOvr>
    <a:masterClrMapping/>
  </p:clrMapOvr>
  <p:transition>
    <p:pull dir="l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4313" y="2571750"/>
            <a:ext cx="4191000" cy="314325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8401080" cy="1285884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b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Тис ягодный или в народе (Красное дерево) – это хвойное растение, растущее в Приморском крае. В основном встречается очень редко в глухой тайге. В Лазовском заповеднике существует очень большая Тисовая роща, которая находится под охраной государства.</a:t>
            </a:r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5" y="3214688"/>
            <a:ext cx="42862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Содержимое 1"/>
          <p:cNvSpPr>
            <a:spLocks noGrp="1"/>
          </p:cNvSpPr>
          <p:nvPr>
            <p:ph idx="1"/>
          </p:nvPr>
        </p:nvSpPr>
        <p:spPr>
          <a:xfrm>
            <a:off x="285750" y="1481138"/>
            <a:ext cx="8572500" cy="4525962"/>
          </a:xfrm>
        </p:spPr>
        <p:txBody>
          <a:bodyPr/>
          <a:lstStyle/>
          <a:p>
            <a:r>
              <a:rPr lang="en-US" sz="2400" smtClean="0">
                <a:latin typeface="Times New Roman" pitchFamily="18" charset="0"/>
                <a:cs typeface="Times New Roman" pitchFamily="18" charset="0"/>
                <a:hlinkClick r:id="rId2"/>
              </a:rPr>
              <a:t>http://foritour.ru/fotoalbum/mir-zhivotnyx/</a:t>
            </a:r>
            <a:endParaRPr lang="ru-RU" sz="240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smtClean="0">
                <a:latin typeface="Times New Roman" pitchFamily="18" charset="0"/>
                <a:cs typeface="Times New Roman" pitchFamily="18" charset="0"/>
                <a:hlinkClick r:id="rId3"/>
              </a:rPr>
              <a:t>http://shamora.info</a:t>
            </a:r>
            <a:endParaRPr lang="ru-RU" sz="240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smtClean="0">
                <a:latin typeface="Times New Roman" pitchFamily="18" charset="0"/>
                <a:cs typeface="Times New Roman" pitchFamily="18" charset="0"/>
                <a:hlinkClick r:id="rId4"/>
              </a:rPr>
              <a:t>http://toponimika.ru/?p=196</a:t>
            </a:r>
            <a:endParaRPr lang="ru-RU" sz="240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smtClean="0">
                <a:latin typeface="Times New Roman" pitchFamily="18" charset="0"/>
                <a:cs typeface="Times New Roman" pitchFamily="18" charset="0"/>
                <a:hlinkClick r:id="rId5"/>
              </a:rPr>
              <a:t>http://www.fegi.ru/primorye/animals/bpi.htm</a:t>
            </a:r>
            <a:endParaRPr lang="ru-RU" sz="240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smtClean="0">
                <a:latin typeface="Times New Roman" pitchFamily="18" charset="0"/>
                <a:cs typeface="Times New Roman" pitchFamily="18" charset="0"/>
                <a:hlinkClick r:id="rId6"/>
              </a:rPr>
              <a:t>http://old.botsad.ru/div_med32.htm</a:t>
            </a:r>
            <a:endParaRPr lang="ru-RU" sz="240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smtClean="0">
                <a:latin typeface="Times New Roman" pitchFamily="18" charset="0"/>
                <a:cs typeface="Times New Roman" pitchFamily="18" charset="0"/>
                <a:hlinkClick r:id="rId7"/>
              </a:rPr>
              <a:t>http://www.plantarium.ru/page/dwellers/district/1-140.html</a:t>
            </a:r>
            <a:endParaRPr lang="ru-RU" sz="240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smtClean="0">
                <a:latin typeface="Times New Roman" pitchFamily="18" charset="0"/>
                <a:cs typeface="Times New Roman" pitchFamily="18" charset="0"/>
                <a:hlinkClick r:id="rId8"/>
              </a:rPr>
              <a:t>http://geophoto.ru/?action=collection&amp;id=751</a:t>
            </a:r>
            <a:endParaRPr lang="ru-RU" sz="240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0" dirty="0">
                <a:effectLst/>
                <a:latin typeface="Times New Roman" pitchFamily="18" charset="0"/>
                <a:cs typeface="Times New Roman" pitchFamily="18" charset="0"/>
              </a:rPr>
              <a:t>Интернет-ресурсы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extBox 1"/>
          <p:cNvSpPr txBox="1">
            <a:spLocks noChangeArrowheads="1"/>
          </p:cNvSpPr>
          <p:nvPr/>
        </p:nvSpPr>
        <p:spPr bwMode="auto">
          <a:xfrm>
            <a:off x="1143000" y="2143125"/>
            <a:ext cx="7000875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>
                <a:solidFill>
                  <a:srgbClr val="0070C0"/>
                </a:solidFill>
                <a:latin typeface="Monotype Corsiva" pitchFamily="66" charset="0"/>
              </a:rPr>
              <a:t>          Люби и знай свой край!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4313" y="2857500"/>
            <a:ext cx="4191000" cy="314325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1285860"/>
            <a:ext cx="8199338" cy="35719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b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Мир живой природы Приморья и Дальнего Востока очень отличается от природы на других континентах земного шара. Здесь можно встретить царя зверей – Амурского  тигра, грациозное животное – пятнистого оленя. А также в тайге можно случайно наткнуться на хозяина леса – черного или бурого медведя. По кронам деревьев хозяйничают белки. В толще листового покрова тайги живет много мышей.</a:t>
            </a:r>
            <a:r>
              <a:rPr lang="ru-RU" sz="1600" dirty="0">
                <a:solidFill>
                  <a:schemeClr val="tx1"/>
                </a:solidFill>
              </a:rPr>
              <a:t/>
            </a:r>
            <a:br>
              <a:rPr lang="ru-RU" sz="1600" dirty="0">
                <a:solidFill>
                  <a:schemeClr val="tx1"/>
                </a:solidFill>
              </a:rPr>
            </a:b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1536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5" y="2928938"/>
            <a:ext cx="400050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357430"/>
            <a:ext cx="8501122" cy="1857388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b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Представители южной китайско-гималайской фауны, остающиеся на зимовку, наоборот, часто приобретают более яркую и темную окраску. Например, пятнистый олень «теряет» зимой белые пятна на боках. Такие дикие животные как уссурийский тигр, дальневосточный леопард, лесной кот, енот, черный и бурый медведь. А из копытных: кабан, пятнистый олень, изюбр, кабарга, косуля и горал придают особую яркость тайге Приморского края. Из других зверей здесь живут росомаха, рысь, соболь, куница. Много насекомоядных землероек и грызунов, обычный ёж, белка летяга и многие другие. Дикие звери Приморского края, что мы о них знаем? Большинство людей видят в них только наживу, главным образом забывая, что это братья наши меньшие. Только подумайте зима, холод, снег глубокий, длинные, темные ночи, и думаешь, какая выдержка, и приспособленность к окружающему миру у этих зверей. Ведь морозы у нас достигают до минус 30 градусов, а иногда и до минус 50. Как можно выжить в таких условиях?</a:t>
            </a:r>
          </a:p>
        </p:txBody>
      </p:sp>
    </p:spTree>
  </p:cSld>
  <p:clrMapOvr>
    <a:masterClrMapping/>
  </p:clrMapOvr>
  <p:transition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500063"/>
            <a:ext cx="3979863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5" y="3000375"/>
            <a:ext cx="4381500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4313" y="1000125"/>
            <a:ext cx="4210050" cy="314325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Снежный барс.                     </a:t>
            </a:r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5" y="3143250"/>
            <a:ext cx="4824413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Прямоугольник 4"/>
          <p:cNvSpPr>
            <a:spLocks noChangeArrowheads="1"/>
          </p:cNvSpPr>
          <p:nvPr/>
        </p:nvSpPr>
        <p:spPr bwMode="auto">
          <a:xfrm>
            <a:off x="4714875" y="2500313"/>
            <a:ext cx="3429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Гималайский медведь</a:t>
            </a:r>
            <a:endParaRPr lang="ru-RU" sz="2400">
              <a:latin typeface="Lucida Sans Unicode" pitchFamily="34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00063" y="1428750"/>
            <a:ext cx="2857500" cy="23622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0" dirty="0">
                <a:effectLst/>
                <a:latin typeface="Times New Roman" pitchFamily="18" charset="0"/>
                <a:cs typeface="Times New Roman" pitchFamily="18" charset="0"/>
              </a:rPr>
              <a:t>Горал. Кот дальневосточный, камышовый. </a:t>
            </a:r>
            <a:r>
              <a:rPr lang="ru-RU" sz="2400" b="0" dirty="0" err="1">
                <a:effectLst/>
                <a:latin typeface="Times New Roman" pitchFamily="18" charset="0"/>
                <a:cs typeface="Times New Roman" pitchFamily="18" charset="0"/>
              </a:rPr>
              <a:t>Харза</a:t>
            </a:r>
            <a:r>
              <a:rPr lang="ru-RU" sz="2400" b="0" dirty="0">
                <a:effectLst/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50" y="4071938"/>
            <a:ext cx="3989388" cy="216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0" y="1500188"/>
            <a:ext cx="3286125" cy="227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857364"/>
            <a:ext cx="8643998" cy="428628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b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 полях водятся ёжики. На скалистых местах высоко в горах обитают ядовитые змеи – уссурийский щитомордник. Иногда можно встретить в болотистых местах цаплю. Обычно они живут рядом с поселениями. И никто их не трогает. Это запрещено. Да и сами люди понимают это. Здесь произрастают характерные только для Приморского края представители Дальневосточной флоры – корень женьшеня, китайский лимонник, элеутерококк и многие другие, лекарственные и полезные для человека растения.</a:t>
            </a:r>
          </a:p>
        </p:txBody>
      </p:sp>
      <p:pic>
        <p:nvPicPr>
          <p:cNvPr id="20482" name="Picture 2" descr="D:\мои документы\приморье\алмазный фазан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71500" y="3929063"/>
            <a:ext cx="3481388" cy="2720975"/>
          </a:xfrm>
        </p:spPr>
      </p:pic>
      <p:pic>
        <p:nvPicPr>
          <p:cNvPr id="20483" name="Picture 3" descr="D:\мои документы\приморье\серый журавль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5" y="3929063"/>
            <a:ext cx="40005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306638" y="1481138"/>
            <a:ext cx="4530725" cy="452596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Мандаринка - это очень красивая и пугливая утка. Обитает она не только на озёрах, но и на реках  Приморского края. </a:t>
            </a:r>
          </a:p>
        </p:txBody>
      </p:sp>
    </p:spTree>
  </p:cSld>
  <p:clrMapOvr>
    <a:masterClrMapping/>
  </p:clrMapOvr>
  <p:transition>
    <p:wedg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147</TotalTime>
  <Words>139</Words>
  <Application>Microsoft Office PowerPoint</Application>
  <PresentationFormat>Экран (4:3)</PresentationFormat>
  <Paragraphs>14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Шаблон оформления</vt:lpstr>
      </vt:variant>
      <vt:variant>
        <vt:i4>8</vt:i4>
      </vt:variant>
      <vt:variant>
        <vt:lpstr>Заголовки слайдов</vt:lpstr>
      </vt:variant>
      <vt:variant>
        <vt:i4>23</vt:i4>
      </vt:variant>
    </vt:vector>
  </HeadingPairs>
  <TitlesOfParts>
    <vt:vector size="39" baseType="lpstr">
      <vt:lpstr>Lucida Sans Unicode</vt:lpstr>
      <vt:lpstr>Arial</vt:lpstr>
      <vt:lpstr>Wingdings 3</vt:lpstr>
      <vt:lpstr>Verdana</vt:lpstr>
      <vt:lpstr>Wingdings 2</vt:lpstr>
      <vt:lpstr>Calibri</vt:lpstr>
      <vt:lpstr>Times New Roman</vt:lpstr>
      <vt:lpstr>Monotype Corsiva</vt:lpstr>
      <vt:lpstr>Открытая</vt:lpstr>
      <vt:lpstr>Открытая</vt:lpstr>
      <vt:lpstr>Открытая</vt:lpstr>
      <vt:lpstr>Открытая</vt:lpstr>
      <vt:lpstr>Открытая</vt:lpstr>
      <vt:lpstr>Открытая</vt:lpstr>
      <vt:lpstr>Открытая</vt:lpstr>
      <vt:lpstr>Открытая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Company>DG Win&amp;Soft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PC</cp:lastModifiedBy>
  <cp:revision>21</cp:revision>
  <dcterms:created xsi:type="dcterms:W3CDTF">2012-03-08T07:32:14Z</dcterms:created>
  <dcterms:modified xsi:type="dcterms:W3CDTF">2021-02-19T04:03:27Z</dcterms:modified>
</cp:coreProperties>
</file>