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82" r:id="rId2"/>
    <p:sldId id="363" r:id="rId3"/>
    <p:sldId id="365" r:id="rId4"/>
    <p:sldId id="364" r:id="rId5"/>
    <p:sldId id="368" r:id="rId6"/>
    <p:sldId id="369" r:id="rId7"/>
    <p:sldId id="370" r:id="rId8"/>
    <p:sldId id="275" r:id="rId9"/>
    <p:sldId id="356" r:id="rId10"/>
    <p:sldId id="371" r:id="rId11"/>
    <p:sldId id="372" r:id="rId12"/>
    <p:sldId id="373" r:id="rId13"/>
    <p:sldId id="374" r:id="rId14"/>
    <p:sldId id="375" r:id="rId15"/>
    <p:sldId id="381" r:id="rId16"/>
    <p:sldId id="377" r:id="rId17"/>
    <p:sldId id="378" r:id="rId18"/>
    <p:sldId id="379" r:id="rId19"/>
    <p:sldId id="380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A144B"/>
    <a:srgbClr val="871FEF"/>
  </p:clrMru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 autoAdjust="0"/>
    <p:restoredTop sz="92881" autoAdjust="0"/>
  </p:normalViewPr>
  <p:slideViewPr>
    <p:cSldViewPr snapToGrid="0">
      <p:cViewPr>
        <p:scale>
          <a:sx n="71" d="100"/>
          <a:sy n="71" d="100"/>
        </p:scale>
        <p:origin x="4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5341FD-6E8D-4D41-BD57-DD5BF63CED05}" type="doc">
      <dgm:prSet loTypeId="urn:microsoft.com/office/officeart/2005/8/layout/vList4" loCatId="list" qsTypeId="urn:microsoft.com/office/officeart/2005/8/quickstyle/simple1#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6BC540D0-3FA1-4B51-9FDD-CFCE217B2CE3}">
      <dgm:prSet phldrT="[Текст]" custT="1"/>
      <dgm:spPr/>
      <dgm:t>
        <a:bodyPr/>
        <a:lstStyle/>
        <a:p>
          <a:endParaRPr lang="ru-RU" sz="2000" i="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BB4B87AF-2F1E-494D-9102-0AAC999AD7B5}" type="parTrans" cxnId="{C7C98B3A-3116-4AA7-806B-6E476BD377E4}">
      <dgm:prSet/>
      <dgm:spPr/>
      <dgm:t>
        <a:bodyPr/>
        <a:lstStyle/>
        <a:p>
          <a:endParaRPr lang="ru-RU"/>
        </a:p>
      </dgm:t>
    </dgm:pt>
    <dgm:pt modelId="{5D695EC6-BD1F-4CC2-A81F-CBB9E14C980F}" type="sibTrans" cxnId="{C7C98B3A-3116-4AA7-806B-6E476BD377E4}">
      <dgm:prSet/>
      <dgm:spPr/>
      <dgm:t>
        <a:bodyPr/>
        <a:lstStyle/>
        <a:p>
          <a:endParaRPr lang="ru-RU"/>
        </a:p>
      </dgm:t>
    </dgm:pt>
    <dgm:pt modelId="{12D72C77-3DB4-4D25-A397-9F090D11639B}">
      <dgm:prSet custT="1"/>
      <dgm:spPr/>
      <dgm:t>
        <a:bodyPr/>
        <a:lstStyle/>
        <a:p>
          <a:pPr algn="just"/>
          <a:r>
            <a:rPr lang="ru-RU" sz="2000" b="1" u="sng" dirty="0" smtClean="0">
              <a:solidFill>
                <a:srgbClr val="7030A0"/>
              </a:solidFill>
            </a:rPr>
            <a:t>Цель обязательной части Программы</a:t>
          </a:r>
          <a:r>
            <a:rPr lang="ru-RU" sz="2000" b="1" dirty="0" smtClean="0">
              <a:solidFill>
                <a:srgbClr val="7030A0"/>
              </a:solidFill>
            </a:rPr>
            <a:t>: Формирование общей культуры, развитие физических, интеллектуальных, нравственных, эстетических и личностных качеств, формирование предпосылок учебной деятельности, сохранение и укрепление здоровья детей дошкольного возраста.</a:t>
          </a:r>
          <a:endParaRPr lang="ru-RU" sz="2000" b="1" dirty="0">
            <a:solidFill>
              <a:srgbClr val="7030A0"/>
            </a:solidFill>
          </a:endParaRPr>
        </a:p>
      </dgm:t>
    </dgm:pt>
    <dgm:pt modelId="{69C80D44-737D-41FB-BE7C-BAC99661F59E}" type="parTrans" cxnId="{A06132E1-292D-494C-A27A-9F256F9BE728}">
      <dgm:prSet/>
      <dgm:spPr/>
      <dgm:t>
        <a:bodyPr/>
        <a:lstStyle/>
        <a:p>
          <a:endParaRPr lang="ru-RU"/>
        </a:p>
      </dgm:t>
    </dgm:pt>
    <dgm:pt modelId="{8BBCC879-0064-4BC7-AACC-A089734DD7A5}" type="sibTrans" cxnId="{A06132E1-292D-494C-A27A-9F256F9BE728}">
      <dgm:prSet/>
      <dgm:spPr/>
      <dgm:t>
        <a:bodyPr/>
        <a:lstStyle/>
        <a:p>
          <a:endParaRPr lang="ru-RU"/>
        </a:p>
      </dgm:t>
    </dgm:pt>
    <dgm:pt modelId="{9F6DD90B-531A-469B-8BBA-F00032CD7675}">
      <dgm:prSet custT="1"/>
      <dgm:spPr/>
      <dgm:t>
        <a:bodyPr/>
        <a:lstStyle/>
        <a:p>
          <a:pPr algn="just"/>
          <a:r>
            <a:rPr lang="ru-RU" sz="2000" b="1" i="0" u="sng" dirty="0" smtClean="0">
              <a:solidFill>
                <a:srgbClr val="7030A0"/>
              </a:solidFill>
            </a:rPr>
            <a:t>Формируемая часть программы</a:t>
          </a:r>
          <a:r>
            <a:rPr lang="ru-RU" sz="2000" b="1" i="0" dirty="0" smtClean="0">
              <a:solidFill>
                <a:srgbClr val="7030A0"/>
              </a:solidFill>
            </a:rPr>
            <a:t>: Развитие духовно-нравственной культуры ребенка, формирование ценностных ориентаций средствами традиционной народной культуры родного края.</a:t>
          </a:r>
          <a:endParaRPr lang="ru-RU" sz="2000" b="1" i="0" dirty="0">
            <a:solidFill>
              <a:srgbClr val="7030A0"/>
            </a:solidFill>
          </a:endParaRPr>
        </a:p>
      </dgm:t>
    </dgm:pt>
    <dgm:pt modelId="{DF373527-83E8-45DF-8582-B6D1E8D5028A}" type="parTrans" cxnId="{63AAF839-5E2D-4B6A-95D6-96AADC33E2C6}">
      <dgm:prSet/>
      <dgm:spPr/>
      <dgm:t>
        <a:bodyPr/>
        <a:lstStyle/>
        <a:p>
          <a:endParaRPr lang="ru-RU"/>
        </a:p>
      </dgm:t>
    </dgm:pt>
    <dgm:pt modelId="{2547C743-5D34-44BC-95B0-43BECBD0DD0E}" type="sibTrans" cxnId="{63AAF839-5E2D-4B6A-95D6-96AADC33E2C6}">
      <dgm:prSet/>
      <dgm:spPr/>
      <dgm:t>
        <a:bodyPr/>
        <a:lstStyle/>
        <a:p>
          <a:endParaRPr lang="ru-RU"/>
        </a:p>
      </dgm:t>
    </dgm:pt>
    <dgm:pt modelId="{E496AC71-1F7B-43B9-BDFF-B944C1392B1A}" type="pres">
      <dgm:prSet presAssocID="{075341FD-6E8D-4D41-BD57-DD5BF63CED0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DFCB77-F1E5-4222-8117-E2811E2A6D68}" type="pres">
      <dgm:prSet presAssocID="{6BC540D0-3FA1-4B51-9FDD-CFCE217B2CE3}" presName="comp" presStyleCnt="0"/>
      <dgm:spPr/>
      <dgm:t>
        <a:bodyPr/>
        <a:lstStyle/>
        <a:p>
          <a:endParaRPr lang="ru-RU"/>
        </a:p>
      </dgm:t>
    </dgm:pt>
    <dgm:pt modelId="{D4E4EAEA-7971-4FC4-8982-1ABB9FCC0944}" type="pres">
      <dgm:prSet presAssocID="{6BC540D0-3FA1-4B51-9FDD-CFCE217B2CE3}" presName="box" presStyleLbl="node1" presStyleIdx="0" presStyleCnt="3" custScaleY="71285" custLinFactNeighborY="2857"/>
      <dgm:spPr/>
      <dgm:t>
        <a:bodyPr/>
        <a:lstStyle/>
        <a:p>
          <a:endParaRPr lang="ru-RU"/>
        </a:p>
      </dgm:t>
    </dgm:pt>
    <dgm:pt modelId="{3BC269FE-6809-4284-B931-851A30094357}" type="pres">
      <dgm:prSet presAssocID="{6BC540D0-3FA1-4B51-9FDD-CFCE217B2CE3}" presName="img" presStyleLbl="fgImgPlace1" presStyleIdx="0" presStyleCnt="3" custScaleX="108896" custScaleY="90202" custLinFactNeighborX="-776" custLinFactNeighborY="4419"/>
      <dgm:spPr/>
      <dgm:t>
        <a:bodyPr/>
        <a:lstStyle/>
        <a:p>
          <a:endParaRPr lang="ru-RU"/>
        </a:p>
      </dgm:t>
    </dgm:pt>
    <dgm:pt modelId="{701576FD-BAC0-4271-959F-F58F6C96BFF2}" type="pres">
      <dgm:prSet presAssocID="{6BC540D0-3FA1-4B51-9FDD-CFCE217B2CE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CCFFA-F5DE-48E0-82C8-A48179F40E3B}" type="pres">
      <dgm:prSet presAssocID="{5D695EC6-BD1F-4CC2-A81F-CBB9E14C980F}" presName="spacer" presStyleCnt="0"/>
      <dgm:spPr/>
      <dgm:t>
        <a:bodyPr/>
        <a:lstStyle/>
        <a:p>
          <a:endParaRPr lang="ru-RU"/>
        </a:p>
      </dgm:t>
    </dgm:pt>
    <dgm:pt modelId="{2C541513-F9B3-4BB7-81B3-21337531059C}" type="pres">
      <dgm:prSet presAssocID="{12D72C77-3DB4-4D25-A397-9F090D11639B}" presName="comp" presStyleCnt="0"/>
      <dgm:spPr/>
      <dgm:t>
        <a:bodyPr/>
        <a:lstStyle/>
        <a:p>
          <a:endParaRPr lang="ru-RU"/>
        </a:p>
      </dgm:t>
    </dgm:pt>
    <dgm:pt modelId="{6CBE43CC-958D-4867-86AE-51A91099EB57}" type="pres">
      <dgm:prSet presAssocID="{12D72C77-3DB4-4D25-A397-9F090D11639B}" presName="box" presStyleLbl="node1" presStyleIdx="1" presStyleCnt="3" custScaleX="99009" custScaleY="193126" custLinFactNeighborX="-559" custLinFactNeighborY="-82162"/>
      <dgm:spPr/>
      <dgm:t>
        <a:bodyPr/>
        <a:lstStyle/>
        <a:p>
          <a:endParaRPr lang="ru-RU"/>
        </a:p>
      </dgm:t>
    </dgm:pt>
    <dgm:pt modelId="{F3C3396D-8983-40F0-93A9-E76450091F2D}" type="pres">
      <dgm:prSet presAssocID="{12D72C77-3DB4-4D25-A397-9F090D11639B}" presName="img" presStyleLbl="fgImgPlace1" presStyleIdx="1" presStyleCnt="3" custScaleX="102429" custScaleY="207966" custLinFactY="-1662" custLinFactNeighborX="-3597" custLinFactNeighborY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463B3AF-505C-44CA-93F2-A00745E032B3}" type="pres">
      <dgm:prSet presAssocID="{12D72C77-3DB4-4D25-A397-9F090D11639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4D625-04E7-4C16-991C-AD8637A9C2E4}" type="pres">
      <dgm:prSet presAssocID="{8BBCC879-0064-4BC7-AACC-A089734DD7A5}" presName="spacer" presStyleCnt="0"/>
      <dgm:spPr/>
      <dgm:t>
        <a:bodyPr/>
        <a:lstStyle/>
        <a:p>
          <a:endParaRPr lang="ru-RU"/>
        </a:p>
      </dgm:t>
    </dgm:pt>
    <dgm:pt modelId="{815F5AFC-6C75-4AF4-B98D-4C0142A83480}" type="pres">
      <dgm:prSet presAssocID="{9F6DD90B-531A-469B-8BBA-F00032CD7675}" presName="comp" presStyleCnt="0"/>
      <dgm:spPr/>
      <dgm:t>
        <a:bodyPr/>
        <a:lstStyle/>
        <a:p>
          <a:endParaRPr lang="ru-RU"/>
        </a:p>
      </dgm:t>
    </dgm:pt>
    <dgm:pt modelId="{774FABC1-D1C6-4BA5-83DC-BEE22FE8A454}" type="pres">
      <dgm:prSet presAssocID="{9F6DD90B-531A-469B-8BBA-F00032CD7675}" presName="box" presStyleLbl="node1" presStyleIdx="2" presStyleCnt="3" custScaleY="179376" custLinFactNeighborX="-719" custLinFactNeighborY="-32115"/>
      <dgm:spPr/>
      <dgm:t>
        <a:bodyPr/>
        <a:lstStyle/>
        <a:p>
          <a:endParaRPr lang="ru-RU"/>
        </a:p>
      </dgm:t>
    </dgm:pt>
    <dgm:pt modelId="{4D588D36-39E6-415B-B519-51DD3FC8CCDB}" type="pres">
      <dgm:prSet presAssocID="{9F6DD90B-531A-469B-8BBA-F00032CD7675}" presName="img" presStyleLbl="fgImgPlace1" presStyleIdx="2" presStyleCnt="3" custScaleY="194873" custLinFactNeighborX="-1199" custLinFactNeighborY="-3815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0FD9C00-E961-465B-A350-44B4051FDD8B}" type="pres">
      <dgm:prSet presAssocID="{9F6DD90B-531A-469B-8BBA-F00032CD767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B71813-FAFA-4772-BA46-09DCB957CD1B}" type="presOf" srcId="{6BC540D0-3FA1-4B51-9FDD-CFCE217B2CE3}" destId="{701576FD-BAC0-4271-959F-F58F6C96BFF2}" srcOrd="1" destOrd="0" presId="urn:microsoft.com/office/officeart/2005/8/layout/vList4"/>
    <dgm:cxn modelId="{A06132E1-292D-494C-A27A-9F256F9BE728}" srcId="{075341FD-6E8D-4D41-BD57-DD5BF63CED05}" destId="{12D72C77-3DB4-4D25-A397-9F090D11639B}" srcOrd="1" destOrd="0" parTransId="{69C80D44-737D-41FB-BE7C-BAC99661F59E}" sibTransId="{8BBCC879-0064-4BC7-AACC-A089734DD7A5}"/>
    <dgm:cxn modelId="{1C5CF40B-7E2D-4431-8EDF-A90A0000ACDD}" type="presOf" srcId="{9F6DD90B-531A-469B-8BBA-F00032CD7675}" destId="{40FD9C00-E961-465B-A350-44B4051FDD8B}" srcOrd="1" destOrd="0" presId="urn:microsoft.com/office/officeart/2005/8/layout/vList4"/>
    <dgm:cxn modelId="{1E3B3B33-4CA8-4C4A-AB78-4DEAE8559BAF}" type="presOf" srcId="{12D72C77-3DB4-4D25-A397-9F090D11639B}" destId="{1463B3AF-505C-44CA-93F2-A00745E032B3}" srcOrd="1" destOrd="0" presId="urn:microsoft.com/office/officeart/2005/8/layout/vList4"/>
    <dgm:cxn modelId="{6ADB648E-0527-45BD-9B9D-8CDE9AC9106F}" type="presOf" srcId="{9F6DD90B-531A-469B-8BBA-F00032CD7675}" destId="{774FABC1-D1C6-4BA5-83DC-BEE22FE8A454}" srcOrd="0" destOrd="0" presId="urn:microsoft.com/office/officeart/2005/8/layout/vList4"/>
    <dgm:cxn modelId="{964A7DFE-13BE-4867-B176-B20EC29C27F1}" type="presOf" srcId="{12D72C77-3DB4-4D25-A397-9F090D11639B}" destId="{6CBE43CC-958D-4867-86AE-51A91099EB57}" srcOrd="0" destOrd="0" presId="urn:microsoft.com/office/officeart/2005/8/layout/vList4"/>
    <dgm:cxn modelId="{BD541239-36D2-4D9C-AD0C-83884137DBE7}" type="presOf" srcId="{075341FD-6E8D-4D41-BD57-DD5BF63CED05}" destId="{E496AC71-1F7B-43B9-BDFF-B944C1392B1A}" srcOrd="0" destOrd="0" presId="urn:microsoft.com/office/officeart/2005/8/layout/vList4"/>
    <dgm:cxn modelId="{63AAF839-5E2D-4B6A-95D6-96AADC33E2C6}" srcId="{075341FD-6E8D-4D41-BD57-DD5BF63CED05}" destId="{9F6DD90B-531A-469B-8BBA-F00032CD7675}" srcOrd="2" destOrd="0" parTransId="{DF373527-83E8-45DF-8582-B6D1E8D5028A}" sibTransId="{2547C743-5D34-44BC-95B0-43BECBD0DD0E}"/>
    <dgm:cxn modelId="{410148F7-AEE0-4D94-B779-A6C80D7900A1}" type="presOf" srcId="{6BC540D0-3FA1-4B51-9FDD-CFCE217B2CE3}" destId="{D4E4EAEA-7971-4FC4-8982-1ABB9FCC0944}" srcOrd="0" destOrd="0" presId="urn:microsoft.com/office/officeart/2005/8/layout/vList4"/>
    <dgm:cxn modelId="{C7C98B3A-3116-4AA7-806B-6E476BD377E4}" srcId="{075341FD-6E8D-4D41-BD57-DD5BF63CED05}" destId="{6BC540D0-3FA1-4B51-9FDD-CFCE217B2CE3}" srcOrd="0" destOrd="0" parTransId="{BB4B87AF-2F1E-494D-9102-0AAC999AD7B5}" sibTransId="{5D695EC6-BD1F-4CC2-A81F-CBB9E14C980F}"/>
    <dgm:cxn modelId="{6DCD35D3-8243-4D7E-A91B-A522C838E78D}" type="presParOf" srcId="{E496AC71-1F7B-43B9-BDFF-B944C1392B1A}" destId="{E1DFCB77-F1E5-4222-8117-E2811E2A6D68}" srcOrd="0" destOrd="0" presId="urn:microsoft.com/office/officeart/2005/8/layout/vList4"/>
    <dgm:cxn modelId="{ED86EA3A-50E7-4418-A40B-5880FC904A2D}" type="presParOf" srcId="{E1DFCB77-F1E5-4222-8117-E2811E2A6D68}" destId="{D4E4EAEA-7971-4FC4-8982-1ABB9FCC0944}" srcOrd="0" destOrd="0" presId="urn:microsoft.com/office/officeart/2005/8/layout/vList4"/>
    <dgm:cxn modelId="{359DC25A-EECE-41BE-A940-93F25EDB5644}" type="presParOf" srcId="{E1DFCB77-F1E5-4222-8117-E2811E2A6D68}" destId="{3BC269FE-6809-4284-B931-851A30094357}" srcOrd="1" destOrd="0" presId="urn:microsoft.com/office/officeart/2005/8/layout/vList4"/>
    <dgm:cxn modelId="{72E0CACC-1186-4476-BD92-403F994B5605}" type="presParOf" srcId="{E1DFCB77-F1E5-4222-8117-E2811E2A6D68}" destId="{701576FD-BAC0-4271-959F-F58F6C96BFF2}" srcOrd="2" destOrd="0" presId="urn:microsoft.com/office/officeart/2005/8/layout/vList4"/>
    <dgm:cxn modelId="{1E0B9380-1AC5-4DC6-A389-58D0710E965F}" type="presParOf" srcId="{E496AC71-1F7B-43B9-BDFF-B944C1392B1A}" destId="{5ECCCFFA-F5DE-48E0-82C8-A48179F40E3B}" srcOrd="1" destOrd="0" presId="urn:microsoft.com/office/officeart/2005/8/layout/vList4"/>
    <dgm:cxn modelId="{E8619F31-1D84-4D6D-9D36-5BB500C4D004}" type="presParOf" srcId="{E496AC71-1F7B-43B9-BDFF-B944C1392B1A}" destId="{2C541513-F9B3-4BB7-81B3-21337531059C}" srcOrd="2" destOrd="0" presId="urn:microsoft.com/office/officeart/2005/8/layout/vList4"/>
    <dgm:cxn modelId="{C0F227BE-92AC-436B-8D41-FDFBD94014D2}" type="presParOf" srcId="{2C541513-F9B3-4BB7-81B3-21337531059C}" destId="{6CBE43CC-958D-4867-86AE-51A91099EB57}" srcOrd="0" destOrd="0" presId="urn:microsoft.com/office/officeart/2005/8/layout/vList4"/>
    <dgm:cxn modelId="{A6422A66-1898-4EC5-B82C-9BC5EC87A88F}" type="presParOf" srcId="{2C541513-F9B3-4BB7-81B3-21337531059C}" destId="{F3C3396D-8983-40F0-93A9-E76450091F2D}" srcOrd="1" destOrd="0" presId="urn:microsoft.com/office/officeart/2005/8/layout/vList4"/>
    <dgm:cxn modelId="{B1813ECC-B0E7-47B5-AFBA-2E408000B997}" type="presParOf" srcId="{2C541513-F9B3-4BB7-81B3-21337531059C}" destId="{1463B3AF-505C-44CA-93F2-A00745E032B3}" srcOrd="2" destOrd="0" presId="urn:microsoft.com/office/officeart/2005/8/layout/vList4"/>
    <dgm:cxn modelId="{2770FE09-99B2-4276-84E6-816D855D5FE6}" type="presParOf" srcId="{E496AC71-1F7B-43B9-BDFF-B944C1392B1A}" destId="{8944D625-04E7-4C16-991C-AD8637A9C2E4}" srcOrd="3" destOrd="0" presId="urn:microsoft.com/office/officeart/2005/8/layout/vList4"/>
    <dgm:cxn modelId="{51AD7537-D75A-4FA9-A9CE-BCF8E0064169}" type="presParOf" srcId="{E496AC71-1F7B-43B9-BDFF-B944C1392B1A}" destId="{815F5AFC-6C75-4AF4-B98D-4C0142A83480}" srcOrd="4" destOrd="0" presId="urn:microsoft.com/office/officeart/2005/8/layout/vList4"/>
    <dgm:cxn modelId="{58E45206-BB26-414E-9E1D-88B54EBB188D}" type="presParOf" srcId="{815F5AFC-6C75-4AF4-B98D-4C0142A83480}" destId="{774FABC1-D1C6-4BA5-83DC-BEE22FE8A454}" srcOrd="0" destOrd="0" presId="urn:microsoft.com/office/officeart/2005/8/layout/vList4"/>
    <dgm:cxn modelId="{8C88E216-3238-41CA-BC7D-54AF8E5F8967}" type="presParOf" srcId="{815F5AFC-6C75-4AF4-B98D-4C0142A83480}" destId="{4D588D36-39E6-415B-B519-51DD3FC8CCDB}" srcOrd="1" destOrd="0" presId="urn:microsoft.com/office/officeart/2005/8/layout/vList4"/>
    <dgm:cxn modelId="{080224D3-7385-4796-9853-62E63C867769}" type="presParOf" srcId="{815F5AFC-6C75-4AF4-B98D-4C0142A83480}" destId="{40FD9C00-E961-465B-A350-44B4051FDD8B}" srcOrd="2" destOrd="0" presId="urn:microsoft.com/office/officeart/2005/8/layout/vList4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088849-6399-45AB-804B-DE0D53C9531C}" type="doc">
      <dgm:prSet loTypeId="urn:microsoft.com/office/officeart/2005/8/layout/default#1" loCatId="list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FB456E9-8F4D-4D25-8C11-8BA10F60472E}">
      <dgm:prSet phldrT="[Текст]"/>
      <dgm:spPr/>
      <dgm:t>
        <a:bodyPr/>
        <a:lstStyle/>
        <a:p>
          <a:r>
            <a:rPr lang="ru-RU" b="1" smtClean="0">
              <a:latin typeface="Arial" pitchFamily="34" charset="0"/>
              <a:cs typeface="Arial" pitchFamily="34" charset="0"/>
            </a:rPr>
            <a:t>социально-коммуникативное развитие</a:t>
          </a:r>
          <a:endParaRPr lang="ru-RU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15892E86-EB69-411A-A868-E3A29F348784}" type="parTrans" cxnId="{25CFAE39-386D-49AE-A6C5-57D23C98E5D5}">
      <dgm:prSet/>
      <dgm:spPr/>
      <dgm:t>
        <a:bodyPr/>
        <a:lstStyle/>
        <a:p>
          <a:endParaRPr lang="ru-RU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40B63A42-A502-4B48-B7B8-17C2E28D20C7}" type="sibTrans" cxnId="{25CFAE39-386D-49AE-A6C5-57D23C98E5D5}">
      <dgm:prSet/>
      <dgm:spPr/>
      <dgm:t>
        <a:bodyPr/>
        <a:lstStyle/>
        <a:p>
          <a:endParaRPr lang="ru-RU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08740BBB-BD8A-4A4F-B540-82C096F61157}">
      <dgm:prSet phldrT="[Текст]"/>
      <dgm:spPr/>
      <dgm:t>
        <a:bodyPr/>
        <a:lstStyle/>
        <a:p>
          <a:r>
            <a:rPr lang="ru-RU" b="1" smtClean="0">
              <a:latin typeface="Arial" pitchFamily="34" charset="0"/>
              <a:cs typeface="Arial" pitchFamily="34" charset="0"/>
            </a:rPr>
            <a:t>познавательное развитие</a:t>
          </a:r>
          <a:endParaRPr lang="ru-RU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43E837D6-BAFF-48B4-BF31-A8B7F1C4F8FE}" type="parTrans" cxnId="{42E787C7-29F7-4508-BF22-0E5B419281C7}">
      <dgm:prSet/>
      <dgm:spPr/>
      <dgm:t>
        <a:bodyPr/>
        <a:lstStyle/>
        <a:p>
          <a:endParaRPr lang="ru-RU"/>
        </a:p>
      </dgm:t>
    </dgm:pt>
    <dgm:pt modelId="{5461DC41-1ACE-4909-8759-E83E965E391D}" type="sibTrans" cxnId="{42E787C7-29F7-4508-BF22-0E5B419281C7}">
      <dgm:prSet/>
      <dgm:spPr/>
      <dgm:t>
        <a:bodyPr/>
        <a:lstStyle/>
        <a:p>
          <a:endParaRPr lang="ru-RU"/>
        </a:p>
      </dgm:t>
    </dgm:pt>
    <dgm:pt modelId="{50C24EC3-D76D-4523-B8EC-B93C2DB989B2}">
      <dgm:prSet phldrT="[Текст]"/>
      <dgm:spPr/>
      <dgm:t>
        <a:bodyPr/>
        <a:lstStyle/>
        <a:p>
          <a:r>
            <a:rPr lang="ru-RU" b="1" smtClean="0">
              <a:latin typeface="Arial" pitchFamily="34" charset="0"/>
              <a:cs typeface="Arial" pitchFamily="34" charset="0"/>
            </a:rPr>
            <a:t>речевое развитие</a:t>
          </a:r>
          <a:endParaRPr lang="ru-RU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478EEBB6-D97B-42C1-A4D1-45ADFEB7EB59}" type="parTrans" cxnId="{EAC2778D-A77A-4752-971B-F6DA836250D0}">
      <dgm:prSet/>
      <dgm:spPr/>
      <dgm:t>
        <a:bodyPr/>
        <a:lstStyle/>
        <a:p>
          <a:endParaRPr lang="ru-RU"/>
        </a:p>
      </dgm:t>
    </dgm:pt>
    <dgm:pt modelId="{B8830E0F-FA28-4E63-A5B4-FE32E5955BED}" type="sibTrans" cxnId="{EAC2778D-A77A-4752-971B-F6DA836250D0}">
      <dgm:prSet/>
      <dgm:spPr/>
      <dgm:t>
        <a:bodyPr/>
        <a:lstStyle/>
        <a:p>
          <a:endParaRPr lang="ru-RU"/>
        </a:p>
      </dgm:t>
    </dgm:pt>
    <dgm:pt modelId="{13553EC6-6C85-436A-8999-05AEBD94D206}">
      <dgm:prSet phldrT="[Текст]"/>
      <dgm:spPr/>
      <dgm:t>
        <a:bodyPr/>
        <a:lstStyle/>
        <a:p>
          <a:r>
            <a:rPr lang="ru-RU" b="1" smtClean="0">
              <a:latin typeface="Arial" pitchFamily="34" charset="0"/>
              <a:cs typeface="Arial" pitchFamily="34" charset="0"/>
            </a:rPr>
            <a:t>художественно-эстетическое развитие</a:t>
          </a:r>
          <a:endParaRPr lang="ru-RU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6DD048E0-E103-4C62-B354-923D67FEFC1F}" type="parTrans" cxnId="{AA26D01D-7D68-4D31-9FD8-4EB1E6081715}">
      <dgm:prSet/>
      <dgm:spPr/>
      <dgm:t>
        <a:bodyPr/>
        <a:lstStyle/>
        <a:p>
          <a:endParaRPr lang="ru-RU"/>
        </a:p>
      </dgm:t>
    </dgm:pt>
    <dgm:pt modelId="{62104AB2-D0EF-4A35-8BC6-43D53496CFB3}" type="sibTrans" cxnId="{AA26D01D-7D68-4D31-9FD8-4EB1E6081715}">
      <dgm:prSet/>
      <dgm:spPr/>
      <dgm:t>
        <a:bodyPr/>
        <a:lstStyle/>
        <a:p>
          <a:endParaRPr lang="ru-RU"/>
        </a:p>
      </dgm:t>
    </dgm:pt>
    <dgm:pt modelId="{86324BED-F140-4EE1-8B78-B94CB04F8024}">
      <dgm:prSet phldrT="[Текст]"/>
      <dgm:spPr/>
      <dgm:t>
        <a:bodyPr/>
        <a:lstStyle/>
        <a:p>
          <a:r>
            <a:rPr lang="ru-RU" b="1" smtClean="0">
              <a:latin typeface="Arial" pitchFamily="34" charset="0"/>
              <a:cs typeface="Arial" pitchFamily="34" charset="0"/>
            </a:rPr>
            <a:t>физическое развитие</a:t>
          </a:r>
          <a:endParaRPr lang="ru-RU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A3241886-776D-49BB-B111-686E8142A464}" type="parTrans" cxnId="{9E6954C0-D4A4-4178-BF57-D2B6B5F7C7FD}">
      <dgm:prSet/>
      <dgm:spPr/>
      <dgm:t>
        <a:bodyPr/>
        <a:lstStyle/>
        <a:p>
          <a:endParaRPr lang="ru-RU"/>
        </a:p>
      </dgm:t>
    </dgm:pt>
    <dgm:pt modelId="{132602D6-6154-4ACD-AC29-0587227C8AE0}" type="sibTrans" cxnId="{9E6954C0-D4A4-4178-BF57-D2B6B5F7C7FD}">
      <dgm:prSet/>
      <dgm:spPr/>
      <dgm:t>
        <a:bodyPr/>
        <a:lstStyle/>
        <a:p>
          <a:endParaRPr lang="ru-RU"/>
        </a:p>
      </dgm:t>
    </dgm:pt>
    <dgm:pt modelId="{07F5A23C-FF5F-42B9-B20D-64657BB1D4E3}" type="pres">
      <dgm:prSet presAssocID="{67088849-6399-45AB-804B-DE0D53C9531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C0F924-8CE1-4A3B-A693-415121137632}" type="pres">
      <dgm:prSet presAssocID="{0FB456E9-8F4D-4D25-8C11-8BA10F60472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E9BF5-1132-4E38-97DD-9FB31AA2F68E}" type="pres">
      <dgm:prSet presAssocID="{40B63A42-A502-4B48-B7B8-17C2E28D20C7}" presName="sibTrans" presStyleCnt="0"/>
      <dgm:spPr/>
    </dgm:pt>
    <dgm:pt modelId="{A65259F0-3A3A-45C1-87CF-5C7A08CCC85E}" type="pres">
      <dgm:prSet presAssocID="{08740BBB-BD8A-4A4F-B540-82C096F6115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995E6-9CDC-4123-AA60-5CA42B5298A5}" type="pres">
      <dgm:prSet presAssocID="{5461DC41-1ACE-4909-8759-E83E965E391D}" presName="sibTrans" presStyleCnt="0"/>
      <dgm:spPr/>
    </dgm:pt>
    <dgm:pt modelId="{27164540-8C1E-418F-9C5F-AEE1241179D4}" type="pres">
      <dgm:prSet presAssocID="{50C24EC3-D76D-4523-B8EC-B93C2DB989B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9268B-C903-48DD-8394-866FE2EA9B3B}" type="pres">
      <dgm:prSet presAssocID="{B8830E0F-FA28-4E63-A5B4-FE32E5955BED}" presName="sibTrans" presStyleCnt="0"/>
      <dgm:spPr/>
    </dgm:pt>
    <dgm:pt modelId="{6D12C7F3-F777-4C7D-8245-1B5D63650F12}" type="pres">
      <dgm:prSet presAssocID="{13553EC6-6C85-436A-8999-05AEBD94D20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12476-277F-4A60-9326-2DB36E5C5357}" type="pres">
      <dgm:prSet presAssocID="{62104AB2-D0EF-4A35-8BC6-43D53496CFB3}" presName="sibTrans" presStyleCnt="0"/>
      <dgm:spPr/>
    </dgm:pt>
    <dgm:pt modelId="{821AB729-C604-4065-8239-49EBDAD49E0E}" type="pres">
      <dgm:prSet presAssocID="{86324BED-F140-4EE1-8B78-B94CB04F802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E787C7-29F7-4508-BF22-0E5B419281C7}" srcId="{67088849-6399-45AB-804B-DE0D53C9531C}" destId="{08740BBB-BD8A-4A4F-B540-82C096F61157}" srcOrd="1" destOrd="0" parTransId="{43E837D6-BAFF-48B4-BF31-A8B7F1C4F8FE}" sibTransId="{5461DC41-1ACE-4909-8759-E83E965E391D}"/>
    <dgm:cxn modelId="{EAC2778D-A77A-4752-971B-F6DA836250D0}" srcId="{67088849-6399-45AB-804B-DE0D53C9531C}" destId="{50C24EC3-D76D-4523-B8EC-B93C2DB989B2}" srcOrd="2" destOrd="0" parTransId="{478EEBB6-D97B-42C1-A4D1-45ADFEB7EB59}" sibTransId="{B8830E0F-FA28-4E63-A5B4-FE32E5955BED}"/>
    <dgm:cxn modelId="{D14BEB89-8A86-40EE-B5C8-CACA49ABE6E0}" type="presOf" srcId="{67088849-6399-45AB-804B-DE0D53C9531C}" destId="{07F5A23C-FF5F-42B9-B20D-64657BB1D4E3}" srcOrd="0" destOrd="0" presId="urn:microsoft.com/office/officeart/2005/8/layout/default#1"/>
    <dgm:cxn modelId="{C97B01D1-FFA9-40EC-A5CB-BD19FCEC8405}" type="presOf" srcId="{50C24EC3-D76D-4523-B8EC-B93C2DB989B2}" destId="{27164540-8C1E-418F-9C5F-AEE1241179D4}" srcOrd="0" destOrd="0" presId="urn:microsoft.com/office/officeart/2005/8/layout/default#1"/>
    <dgm:cxn modelId="{03E9B8F6-40CB-4295-AEB1-B5CEEFD0B36E}" type="presOf" srcId="{08740BBB-BD8A-4A4F-B540-82C096F61157}" destId="{A65259F0-3A3A-45C1-87CF-5C7A08CCC85E}" srcOrd="0" destOrd="0" presId="urn:microsoft.com/office/officeart/2005/8/layout/default#1"/>
    <dgm:cxn modelId="{9839AE74-0993-413A-8F87-F838B21C7898}" type="presOf" srcId="{0FB456E9-8F4D-4D25-8C11-8BA10F60472E}" destId="{63C0F924-8CE1-4A3B-A693-415121137632}" srcOrd="0" destOrd="0" presId="urn:microsoft.com/office/officeart/2005/8/layout/default#1"/>
    <dgm:cxn modelId="{5885B9D2-2766-4F9E-91E2-E7AB421B00B4}" type="presOf" srcId="{86324BED-F140-4EE1-8B78-B94CB04F8024}" destId="{821AB729-C604-4065-8239-49EBDAD49E0E}" srcOrd="0" destOrd="0" presId="urn:microsoft.com/office/officeart/2005/8/layout/default#1"/>
    <dgm:cxn modelId="{25CFAE39-386D-49AE-A6C5-57D23C98E5D5}" srcId="{67088849-6399-45AB-804B-DE0D53C9531C}" destId="{0FB456E9-8F4D-4D25-8C11-8BA10F60472E}" srcOrd="0" destOrd="0" parTransId="{15892E86-EB69-411A-A868-E3A29F348784}" sibTransId="{40B63A42-A502-4B48-B7B8-17C2E28D20C7}"/>
    <dgm:cxn modelId="{F1012A15-C439-4945-BB09-064DEEB3DF7C}" type="presOf" srcId="{13553EC6-6C85-436A-8999-05AEBD94D206}" destId="{6D12C7F3-F777-4C7D-8245-1B5D63650F12}" srcOrd="0" destOrd="0" presId="urn:microsoft.com/office/officeart/2005/8/layout/default#1"/>
    <dgm:cxn modelId="{AA26D01D-7D68-4D31-9FD8-4EB1E6081715}" srcId="{67088849-6399-45AB-804B-DE0D53C9531C}" destId="{13553EC6-6C85-436A-8999-05AEBD94D206}" srcOrd="3" destOrd="0" parTransId="{6DD048E0-E103-4C62-B354-923D67FEFC1F}" sibTransId="{62104AB2-D0EF-4A35-8BC6-43D53496CFB3}"/>
    <dgm:cxn modelId="{9E6954C0-D4A4-4178-BF57-D2B6B5F7C7FD}" srcId="{67088849-6399-45AB-804B-DE0D53C9531C}" destId="{86324BED-F140-4EE1-8B78-B94CB04F8024}" srcOrd="4" destOrd="0" parTransId="{A3241886-776D-49BB-B111-686E8142A464}" sibTransId="{132602D6-6154-4ACD-AC29-0587227C8AE0}"/>
    <dgm:cxn modelId="{F53399D8-EA8B-4184-9B24-C5E363461DB0}" type="presParOf" srcId="{07F5A23C-FF5F-42B9-B20D-64657BB1D4E3}" destId="{63C0F924-8CE1-4A3B-A693-415121137632}" srcOrd="0" destOrd="0" presId="urn:microsoft.com/office/officeart/2005/8/layout/default#1"/>
    <dgm:cxn modelId="{02B26A25-9DE1-4796-A419-47B1DDEACA9F}" type="presParOf" srcId="{07F5A23C-FF5F-42B9-B20D-64657BB1D4E3}" destId="{889E9BF5-1132-4E38-97DD-9FB31AA2F68E}" srcOrd="1" destOrd="0" presId="urn:microsoft.com/office/officeart/2005/8/layout/default#1"/>
    <dgm:cxn modelId="{965A3786-F534-4D73-A08C-EC5A66287751}" type="presParOf" srcId="{07F5A23C-FF5F-42B9-B20D-64657BB1D4E3}" destId="{A65259F0-3A3A-45C1-87CF-5C7A08CCC85E}" srcOrd="2" destOrd="0" presId="urn:microsoft.com/office/officeart/2005/8/layout/default#1"/>
    <dgm:cxn modelId="{4CE6721F-9D0B-4E89-9B87-1C5A8AD3389C}" type="presParOf" srcId="{07F5A23C-FF5F-42B9-B20D-64657BB1D4E3}" destId="{165995E6-9CDC-4123-AA60-5CA42B5298A5}" srcOrd="3" destOrd="0" presId="urn:microsoft.com/office/officeart/2005/8/layout/default#1"/>
    <dgm:cxn modelId="{5C3C94F2-85DE-446C-A3DD-7DC3EDA2CAA9}" type="presParOf" srcId="{07F5A23C-FF5F-42B9-B20D-64657BB1D4E3}" destId="{27164540-8C1E-418F-9C5F-AEE1241179D4}" srcOrd="4" destOrd="0" presId="urn:microsoft.com/office/officeart/2005/8/layout/default#1"/>
    <dgm:cxn modelId="{56E137AB-D682-4255-97C0-D1175F81A8F8}" type="presParOf" srcId="{07F5A23C-FF5F-42B9-B20D-64657BB1D4E3}" destId="{D679268B-C903-48DD-8394-866FE2EA9B3B}" srcOrd="5" destOrd="0" presId="urn:microsoft.com/office/officeart/2005/8/layout/default#1"/>
    <dgm:cxn modelId="{E0C52D09-7392-45D1-9142-8E4A56552789}" type="presParOf" srcId="{07F5A23C-FF5F-42B9-B20D-64657BB1D4E3}" destId="{6D12C7F3-F777-4C7D-8245-1B5D63650F12}" srcOrd="6" destOrd="0" presId="urn:microsoft.com/office/officeart/2005/8/layout/default#1"/>
    <dgm:cxn modelId="{654D0B57-DCF0-488B-9917-9ED04D84FB4D}" type="presParOf" srcId="{07F5A23C-FF5F-42B9-B20D-64657BB1D4E3}" destId="{67112476-277F-4A60-9326-2DB36E5C5357}" srcOrd="7" destOrd="0" presId="urn:microsoft.com/office/officeart/2005/8/layout/default#1"/>
    <dgm:cxn modelId="{886D617C-3C9E-4E8E-823D-C5DC120C9284}" type="presParOf" srcId="{07F5A23C-FF5F-42B9-B20D-64657BB1D4E3}" destId="{821AB729-C604-4065-8239-49EBDAD49E0E}" srcOrd="8" destOrd="0" presId="urn:microsoft.com/office/officeart/2005/8/layout/default#1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0F5AF0-1627-4822-BDBB-2E36CD2199BF}" type="doc">
      <dgm:prSet loTypeId="urn:microsoft.com/office/officeart/2005/8/layout/default#2" loCatId="list" qsTypeId="urn:microsoft.com/office/officeart/2005/8/quickstyle/simple1#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A06E532-FC41-4198-B020-1E4662B68A13}">
      <dgm:prSet phldrT="[Текст]" custT="1"/>
      <dgm:spPr/>
      <dgm:t>
        <a:bodyPr/>
        <a:lstStyle/>
        <a:p>
          <a:r>
            <a:rPr lang="ru-RU" sz="14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игровая</a:t>
          </a:r>
          <a:endParaRPr lang="ru-RU" sz="1400" b="1" dirty="0"/>
        </a:p>
      </dgm:t>
    </dgm:pt>
    <dgm:pt modelId="{C0D3DBC3-77CC-4650-B110-24734CA48EE9}" type="parTrans" cxnId="{DAC5DD65-9216-4377-85EC-A08BDC37BB5A}">
      <dgm:prSet/>
      <dgm:spPr/>
      <dgm:t>
        <a:bodyPr/>
        <a:lstStyle/>
        <a:p>
          <a:endParaRPr lang="ru-RU" sz="1200" b="1"/>
        </a:p>
      </dgm:t>
    </dgm:pt>
    <dgm:pt modelId="{86D862B6-3EC0-41B5-AA23-17A0B8E2626E}" type="sibTrans" cxnId="{DAC5DD65-9216-4377-85EC-A08BDC37BB5A}">
      <dgm:prSet/>
      <dgm:spPr/>
      <dgm:t>
        <a:bodyPr/>
        <a:lstStyle/>
        <a:p>
          <a:endParaRPr lang="ru-RU" sz="1200" b="1"/>
        </a:p>
      </dgm:t>
    </dgm:pt>
    <dgm:pt modelId="{68AF8CF1-34F9-4FEB-89A4-6DEFAC70EC42}">
      <dgm:prSet phldrT="[Текст]" custT="1"/>
      <dgm:spPr/>
      <dgm:t>
        <a:bodyPr/>
        <a:lstStyle/>
        <a:p>
          <a:r>
            <a:rPr lang="ru-RU" sz="12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коммуникативная</a:t>
          </a:r>
          <a:endParaRPr lang="ru-RU" sz="1200" b="1" dirty="0"/>
        </a:p>
      </dgm:t>
    </dgm:pt>
    <dgm:pt modelId="{982D4651-27AF-4AEB-8492-F65A159897B3}" type="parTrans" cxnId="{1A3F8F21-5CD5-430A-B5BF-8E1F05ACD22E}">
      <dgm:prSet/>
      <dgm:spPr/>
      <dgm:t>
        <a:bodyPr/>
        <a:lstStyle/>
        <a:p>
          <a:endParaRPr lang="ru-RU" sz="1200" b="1"/>
        </a:p>
      </dgm:t>
    </dgm:pt>
    <dgm:pt modelId="{B1653A27-1E9D-4AC6-8C57-20264CF5A394}" type="sibTrans" cxnId="{1A3F8F21-5CD5-430A-B5BF-8E1F05ACD22E}">
      <dgm:prSet/>
      <dgm:spPr/>
      <dgm:t>
        <a:bodyPr/>
        <a:lstStyle/>
        <a:p>
          <a:endParaRPr lang="ru-RU" sz="1200" b="1"/>
        </a:p>
      </dgm:t>
    </dgm:pt>
    <dgm:pt modelId="{2429EB5B-85BD-43A3-AE37-939EC88A784A}">
      <dgm:prSet phldrT="[Текст]" custT="1"/>
      <dgm:spPr/>
      <dgm:t>
        <a:bodyPr/>
        <a:lstStyle/>
        <a:p>
          <a:r>
            <a:rPr lang="ru-RU" sz="12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познавательно-исследовательская</a:t>
          </a:r>
          <a:endParaRPr lang="ru-RU" sz="1200" b="1" dirty="0"/>
        </a:p>
      </dgm:t>
    </dgm:pt>
    <dgm:pt modelId="{FFEEF433-7F33-4523-A017-83724C906E1D}" type="parTrans" cxnId="{1C0E3AE2-9DC7-4FE4-B5B7-983CB1833687}">
      <dgm:prSet/>
      <dgm:spPr/>
      <dgm:t>
        <a:bodyPr/>
        <a:lstStyle/>
        <a:p>
          <a:endParaRPr lang="ru-RU" sz="1200" b="1"/>
        </a:p>
      </dgm:t>
    </dgm:pt>
    <dgm:pt modelId="{5F100A93-A993-4934-A4D0-A796AF306159}" type="sibTrans" cxnId="{1C0E3AE2-9DC7-4FE4-B5B7-983CB1833687}">
      <dgm:prSet/>
      <dgm:spPr/>
      <dgm:t>
        <a:bodyPr/>
        <a:lstStyle/>
        <a:p>
          <a:endParaRPr lang="ru-RU" sz="1200" b="1"/>
        </a:p>
      </dgm:t>
    </dgm:pt>
    <dgm:pt modelId="{2C22A4B2-8015-4B2A-AC4A-498D8FF9180A}">
      <dgm:prSet phldrT="[Текст]" custT="1"/>
      <dgm:spPr/>
      <dgm:t>
        <a:bodyPr/>
        <a:lstStyle/>
        <a:p>
          <a:r>
            <a:rPr lang="ru-RU" sz="12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восприятие художественной литературы и фольклора</a:t>
          </a:r>
          <a:endParaRPr lang="ru-RU" sz="1200" b="1" dirty="0"/>
        </a:p>
      </dgm:t>
    </dgm:pt>
    <dgm:pt modelId="{DB64ED1F-4C95-4F0A-9CC5-FC5FE6C7406B}" type="parTrans" cxnId="{8ED188B1-07BC-4E19-824A-B41787A4038D}">
      <dgm:prSet/>
      <dgm:spPr/>
      <dgm:t>
        <a:bodyPr/>
        <a:lstStyle/>
        <a:p>
          <a:endParaRPr lang="ru-RU" sz="1200" b="1"/>
        </a:p>
      </dgm:t>
    </dgm:pt>
    <dgm:pt modelId="{FBDC97E8-9512-4C23-867D-161F684EB095}" type="sibTrans" cxnId="{8ED188B1-07BC-4E19-824A-B41787A4038D}">
      <dgm:prSet/>
      <dgm:spPr/>
      <dgm:t>
        <a:bodyPr/>
        <a:lstStyle/>
        <a:p>
          <a:endParaRPr lang="ru-RU" sz="1200" b="1"/>
        </a:p>
      </dgm:t>
    </dgm:pt>
    <dgm:pt modelId="{277B4CA1-32B1-4651-97AD-009B7AC81E5B}">
      <dgm:prSet phldrT="[Текст]" custT="1"/>
      <dgm:spPr/>
      <dgm:t>
        <a:bodyPr/>
        <a:lstStyle/>
        <a:p>
          <a:r>
            <a:rPr lang="ru-RU" sz="12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конструирование из разного материала</a:t>
          </a:r>
          <a:endParaRPr lang="ru-RU" sz="1200" b="1" dirty="0"/>
        </a:p>
      </dgm:t>
    </dgm:pt>
    <dgm:pt modelId="{A6128697-8ED2-4BEA-8797-69D4D10555A0}" type="parTrans" cxnId="{99CEF76C-E689-40D7-A79E-BF390B0B5BF7}">
      <dgm:prSet/>
      <dgm:spPr/>
      <dgm:t>
        <a:bodyPr/>
        <a:lstStyle/>
        <a:p>
          <a:endParaRPr lang="ru-RU" sz="1200" b="1"/>
        </a:p>
      </dgm:t>
    </dgm:pt>
    <dgm:pt modelId="{754A814F-8FF3-49B5-A758-9C8412D2CBC0}" type="sibTrans" cxnId="{99CEF76C-E689-40D7-A79E-BF390B0B5BF7}">
      <dgm:prSet/>
      <dgm:spPr/>
      <dgm:t>
        <a:bodyPr/>
        <a:lstStyle/>
        <a:p>
          <a:endParaRPr lang="ru-RU" sz="1200" b="1"/>
        </a:p>
      </dgm:t>
    </dgm:pt>
    <dgm:pt modelId="{CB31023F-0273-4A0F-B548-1CCC888840F9}">
      <dgm:prSet phldrT="[Текст]" custT="1"/>
      <dgm:spPr/>
      <dgm:t>
        <a:bodyPr/>
        <a:lstStyle/>
        <a:p>
          <a:r>
            <a:rPr lang="ru-RU" sz="12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изобразительная</a:t>
          </a:r>
          <a:endParaRPr lang="ru-RU" sz="1200" b="1" dirty="0"/>
        </a:p>
      </dgm:t>
    </dgm:pt>
    <dgm:pt modelId="{E5E4FC19-6B52-49E6-8856-D91B46010C7B}" type="parTrans" cxnId="{0977784D-EC6E-437C-BF97-C78D19A617B1}">
      <dgm:prSet/>
      <dgm:spPr/>
      <dgm:t>
        <a:bodyPr/>
        <a:lstStyle/>
        <a:p>
          <a:endParaRPr lang="ru-RU" sz="1200" b="1"/>
        </a:p>
      </dgm:t>
    </dgm:pt>
    <dgm:pt modelId="{A9154590-9680-4FA6-9138-F3992232BAD6}" type="sibTrans" cxnId="{0977784D-EC6E-437C-BF97-C78D19A617B1}">
      <dgm:prSet/>
      <dgm:spPr/>
      <dgm:t>
        <a:bodyPr/>
        <a:lstStyle/>
        <a:p>
          <a:endParaRPr lang="ru-RU" sz="1200" b="1"/>
        </a:p>
      </dgm:t>
    </dgm:pt>
    <dgm:pt modelId="{2F6A93F4-FA1B-4F7D-B472-67B0EC163132}">
      <dgm:prSet phldrT="[Текст]" custT="1"/>
      <dgm:spPr/>
      <dgm:t>
        <a:bodyPr/>
        <a:lstStyle/>
        <a:p>
          <a:r>
            <a:rPr lang="ru-RU" sz="12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музыкальная</a:t>
          </a:r>
          <a:endParaRPr lang="ru-RU" sz="1200" b="1" dirty="0"/>
        </a:p>
      </dgm:t>
    </dgm:pt>
    <dgm:pt modelId="{7FDFAE4E-3371-4C79-8B39-B3C2A884498B}" type="parTrans" cxnId="{C2B03883-CF52-479D-83AF-D9721643D5A3}">
      <dgm:prSet/>
      <dgm:spPr/>
      <dgm:t>
        <a:bodyPr/>
        <a:lstStyle/>
        <a:p>
          <a:endParaRPr lang="ru-RU" sz="1200" b="1"/>
        </a:p>
      </dgm:t>
    </dgm:pt>
    <dgm:pt modelId="{A4F7369A-A4F9-4A0A-B2C0-89BAE0F4FA0B}" type="sibTrans" cxnId="{C2B03883-CF52-479D-83AF-D9721643D5A3}">
      <dgm:prSet/>
      <dgm:spPr/>
      <dgm:t>
        <a:bodyPr/>
        <a:lstStyle/>
        <a:p>
          <a:endParaRPr lang="ru-RU" sz="1200" b="1"/>
        </a:p>
      </dgm:t>
    </dgm:pt>
    <dgm:pt modelId="{DFD9A8AC-30AA-4682-A1DE-EB70E9AC9CAD}">
      <dgm:prSet phldrT="[Текст]" custT="1"/>
      <dgm:spPr/>
      <dgm:t>
        <a:bodyPr/>
        <a:lstStyle/>
        <a:p>
          <a:r>
            <a:rPr lang="ru-RU" sz="1200" b="1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двигательная </a:t>
          </a:r>
          <a:endParaRPr lang="ru-RU" sz="1200" b="1" dirty="0"/>
        </a:p>
      </dgm:t>
    </dgm:pt>
    <dgm:pt modelId="{4121157C-08BA-4806-8274-474BDA5C6CC5}" type="parTrans" cxnId="{CD58586F-E0AC-4FD8-853A-0EB3AB0C59F0}">
      <dgm:prSet/>
      <dgm:spPr/>
      <dgm:t>
        <a:bodyPr/>
        <a:lstStyle/>
        <a:p>
          <a:endParaRPr lang="ru-RU" sz="1200" b="1"/>
        </a:p>
      </dgm:t>
    </dgm:pt>
    <dgm:pt modelId="{66B1B5D9-D426-4025-99EF-1E3E93BA0552}" type="sibTrans" cxnId="{CD58586F-E0AC-4FD8-853A-0EB3AB0C59F0}">
      <dgm:prSet/>
      <dgm:spPr/>
      <dgm:t>
        <a:bodyPr/>
        <a:lstStyle/>
        <a:p>
          <a:endParaRPr lang="ru-RU" sz="1200" b="1"/>
        </a:p>
      </dgm:t>
    </dgm:pt>
    <dgm:pt modelId="{34170EB1-7DB3-48DB-8CEC-42C3C96E7B4A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самообслуживание и элементарный бытовой труд</a:t>
          </a:r>
          <a:endParaRPr lang="ru-RU" sz="12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04F409-707C-4067-BA7E-A7F36299DB0F}" type="parTrans" cxnId="{5DA1B3A3-2059-4B0E-95C5-7F97047B7834}">
      <dgm:prSet/>
      <dgm:spPr/>
      <dgm:t>
        <a:bodyPr/>
        <a:lstStyle/>
        <a:p>
          <a:endParaRPr lang="ru-RU"/>
        </a:p>
      </dgm:t>
    </dgm:pt>
    <dgm:pt modelId="{13D62E1A-4C60-43F1-AF78-D99A4FF215A0}" type="sibTrans" cxnId="{5DA1B3A3-2059-4B0E-95C5-7F97047B7834}">
      <dgm:prSet/>
      <dgm:spPr/>
      <dgm:t>
        <a:bodyPr/>
        <a:lstStyle/>
        <a:p>
          <a:endParaRPr lang="ru-RU"/>
        </a:p>
      </dgm:t>
    </dgm:pt>
    <dgm:pt modelId="{35CD5E82-86C5-4FA4-AB67-F7D91AB4D310}" type="pres">
      <dgm:prSet presAssocID="{D50F5AF0-1627-4822-BDBB-2E36CD2199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36C8C8-088B-4E4A-9D7A-A98B030392E5}" type="pres">
      <dgm:prSet presAssocID="{3A06E532-FC41-4198-B020-1E4662B68A1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D59BA-DA67-4C8A-AF47-F502A7901028}" type="pres">
      <dgm:prSet presAssocID="{86D862B6-3EC0-41B5-AA23-17A0B8E2626E}" presName="sibTrans" presStyleCnt="0"/>
      <dgm:spPr/>
    </dgm:pt>
    <dgm:pt modelId="{DC9A2C8E-8C46-4887-BC3B-EFFB823975FA}" type="pres">
      <dgm:prSet presAssocID="{68AF8CF1-34F9-4FEB-89A4-6DEFAC70EC4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3D331-5F2F-4563-9289-8ABD9D5025AC}" type="pres">
      <dgm:prSet presAssocID="{B1653A27-1E9D-4AC6-8C57-20264CF5A394}" presName="sibTrans" presStyleCnt="0"/>
      <dgm:spPr/>
    </dgm:pt>
    <dgm:pt modelId="{9E52FFDE-14FB-4123-BBCC-3FFE19B7AC5E}" type="pres">
      <dgm:prSet presAssocID="{2429EB5B-85BD-43A3-AE37-939EC88A784A}" presName="node" presStyleLbl="node1" presStyleIdx="2" presStyleCnt="9" custLinFactNeighborX="-1639" custLinFactNeighborY="-3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D166D-3AD5-4A65-8689-EF866CC2357A}" type="pres">
      <dgm:prSet presAssocID="{5F100A93-A993-4934-A4D0-A796AF306159}" presName="sibTrans" presStyleCnt="0"/>
      <dgm:spPr/>
    </dgm:pt>
    <dgm:pt modelId="{32ED3A2A-3ECD-4B85-B56F-E9FD2BD0953A}" type="pres">
      <dgm:prSet presAssocID="{2C22A4B2-8015-4B2A-AC4A-498D8FF9180A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1B1A6-284F-4A98-992B-D8EBF38C7BD2}" type="pres">
      <dgm:prSet presAssocID="{FBDC97E8-9512-4C23-867D-161F684EB095}" presName="sibTrans" presStyleCnt="0"/>
      <dgm:spPr/>
    </dgm:pt>
    <dgm:pt modelId="{68722B97-5271-4BA4-9F24-1B217130242D}" type="pres">
      <dgm:prSet presAssocID="{277B4CA1-32B1-4651-97AD-009B7AC81E5B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54061-8F37-4938-9E1F-AE26772D3790}" type="pres">
      <dgm:prSet presAssocID="{754A814F-8FF3-49B5-A758-9C8412D2CBC0}" presName="sibTrans" presStyleCnt="0"/>
      <dgm:spPr/>
    </dgm:pt>
    <dgm:pt modelId="{8DC0FEF1-5252-47A9-A6BB-84F43E46CCAC}" type="pres">
      <dgm:prSet presAssocID="{CB31023F-0273-4A0F-B548-1CCC888840F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D004A-DD0E-49F9-9504-744A1DE88446}" type="pres">
      <dgm:prSet presAssocID="{A9154590-9680-4FA6-9138-F3992232BAD6}" presName="sibTrans" presStyleCnt="0"/>
      <dgm:spPr/>
    </dgm:pt>
    <dgm:pt modelId="{3A9C85FB-005F-40DD-A251-BEA572C4CB01}" type="pres">
      <dgm:prSet presAssocID="{2F6A93F4-FA1B-4F7D-B472-67B0EC16313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16F2F-4960-4A61-9757-C219A81D3BBC}" type="pres">
      <dgm:prSet presAssocID="{A4F7369A-A4F9-4A0A-B2C0-89BAE0F4FA0B}" presName="sibTrans" presStyleCnt="0"/>
      <dgm:spPr/>
    </dgm:pt>
    <dgm:pt modelId="{106C6FED-6136-4C9E-9187-14003A1461A2}" type="pres">
      <dgm:prSet presAssocID="{DFD9A8AC-30AA-4682-A1DE-EB70E9AC9CA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E5365-FB1F-410D-A58E-C3993E78AD68}" type="pres">
      <dgm:prSet presAssocID="{66B1B5D9-D426-4025-99EF-1E3E93BA0552}" presName="sibTrans" presStyleCnt="0"/>
      <dgm:spPr/>
    </dgm:pt>
    <dgm:pt modelId="{7E5DF301-9FAF-42F3-A3BA-2187F1B000F8}" type="pres">
      <dgm:prSet presAssocID="{34170EB1-7DB3-48DB-8CEC-42C3C96E7B4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CEF76C-E689-40D7-A79E-BF390B0B5BF7}" srcId="{D50F5AF0-1627-4822-BDBB-2E36CD2199BF}" destId="{277B4CA1-32B1-4651-97AD-009B7AC81E5B}" srcOrd="4" destOrd="0" parTransId="{A6128697-8ED2-4BEA-8797-69D4D10555A0}" sibTransId="{754A814F-8FF3-49B5-A758-9C8412D2CBC0}"/>
    <dgm:cxn modelId="{3E8F3F70-A310-4F51-AB87-AAF5AA184369}" type="presOf" srcId="{34170EB1-7DB3-48DB-8CEC-42C3C96E7B4A}" destId="{7E5DF301-9FAF-42F3-A3BA-2187F1B000F8}" srcOrd="0" destOrd="0" presId="urn:microsoft.com/office/officeart/2005/8/layout/default#2"/>
    <dgm:cxn modelId="{E31EB0DF-A4E1-4059-86F4-DCE6151BDEFB}" type="presOf" srcId="{2429EB5B-85BD-43A3-AE37-939EC88A784A}" destId="{9E52FFDE-14FB-4123-BBCC-3FFE19B7AC5E}" srcOrd="0" destOrd="0" presId="urn:microsoft.com/office/officeart/2005/8/layout/default#2"/>
    <dgm:cxn modelId="{5A7F481E-CFB4-4422-A4AA-83F5AF2B9B19}" type="presOf" srcId="{2C22A4B2-8015-4B2A-AC4A-498D8FF9180A}" destId="{32ED3A2A-3ECD-4B85-B56F-E9FD2BD0953A}" srcOrd="0" destOrd="0" presId="urn:microsoft.com/office/officeart/2005/8/layout/default#2"/>
    <dgm:cxn modelId="{F5B8EEEE-1D1A-4FC0-B7CA-6F407A538284}" type="presOf" srcId="{3A06E532-FC41-4198-B020-1E4662B68A13}" destId="{2136C8C8-088B-4E4A-9D7A-A98B030392E5}" srcOrd="0" destOrd="0" presId="urn:microsoft.com/office/officeart/2005/8/layout/default#2"/>
    <dgm:cxn modelId="{1A3F8F21-5CD5-430A-B5BF-8E1F05ACD22E}" srcId="{D50F5AF0-1627-4822-BDBB-2E36CD2199BF}" destId="{68AF8CF1-34F9-4FEB-89A4-6DEFAC70EC42}" srcOrd="1" destOrd="0" parTransId="{982D4651-27AF-4AEB-8492-F65A159897B3}" sibTransId="{B1653A27-1E9D-4AC6-8C57-20264CF5A394}"/>
    <dgm:cxn modelId="{EADF2652-EB5F-45D8-992A-1C6474978516}" type="presOf" srcId="{D50F5AF0-1627-4822-BDBB-2E36CD2199BF}" destId="{35CD5E82-86C5-4FA4-AB67-F7D91AB4D310}" srcOrd="0" destOrd="0" presId="urn:microsoft.com/office/officeart/2005/8/layout/default#2"/>
    <dgm:cxn modelId="{B4D15456-2E32-477D-81D3-6902C736B3F7}" type="presOf" srcId="{CB31023F-0273-4A0F-B548-1CCC888840F9}" destId="{8DC0FEF1-5252-47A9-A6BB-84F43E46CCAC}" srcOrd="0" destOrd="0" presId="urn:microsoft.com/office/officeart/2005/8/layout/default#2"/>
    <dgm:cxn modelId="{5DA1B3A3-2059-4B0E-95C5-7F97047B7834}" srcId="{D50F5AF0-1627-4822-BDBB-2E36CD2199BF}" destId="{34170EB1-7DB3-48DB-8CEC-42C3C96E7B4A}" srcOrd="8" destOrd="0" parTransId="{8304F409-707C-4067-BA7E-A7F36299DB0F}" sibTransId="{13D62E1A-4C60-43F1-AF78-D99A4FF215A0}"/>
    <dgm:cxn modelId="{8ED188B1-07BC-4E19-824A-B41787A4038D}" srcId="{D50F5AF0-1627-4822-BDBB-2E36CD2199BF}" destId="{2C22A4B2-8015-4B2A-AC4A-498D8FF9180A}" srcOrd="3" destOrd="0" parTransId="{DB64ED1F-4C95-4F0A-9CC5-FC5FE6C7406B}" sibTransId="{FBDC97E8-9512-4C23-867D-161F684EB095}"/>
    <dgm:cxn modelId="{1C0E3AE2-9DC7-4FE4-B5B7-983CB1833687}" srcId="{D50F5AF0-1627-4822-BDBB-2E36CD2199BF}" destId="{2429EB5B-85BD-43A3-AE37-939EC88A784A}" srcOrd="2" destOrd="0" parTransId="{FFEEF433-7F33-4523-A017-83724C906E1D}" sibTransId="{5F100A93-A993-4934-A4D0-A796AF306159}"/>
    <dgm:cxn modelId="{CD58586F-E0AC-4FD8-853A-0EB3AB0C59F0}" srcId="{D50F5AF0-1627-4822-BDBB-2E36CD2199BF}" destId="{DFD9A8AC-30AA-4682-A1DE-EB70E9AC9CAD}" srcOrd="7" destOrd="0" parTransId="{4121157C-08BA-4806-8274-474BDA5C6CC5}" sibTransId="{66B1B5D9-D426-4025-99EF-1E3E93BA0552}"/>
    <dgm:cxn modelId="{C2B03883-CF52-479D-83AF-D9721643D5A3}" srcId="{D50F5AF0-1627-4822-BDBB-2E36CD2199BF}" destId="{2F6A93F4-FA1B-4F7D-B472-67B0EC163132}" srcOrd="6" destOrd="0" parTransId="{7FDFAE4E-3371-4C79-8B39-B3C2A884498B}" sibTransId="{A4F7369A-A4F9-4A0A-B2C0-89BAE0F4FA0B}"/>
    <dgm:cxn modelId="{4AD2D8D2-2CDB-4E05-93A5-A5F20A5F5736}" type="presOf" srcId="{277B4CA1-32B1-4651-97AD-009B7AC81E5B}" destId="{68722B97-5271-4BA4-9F24-1B217130242D}" srcOrd="0" destOrd="0" presId="urn:microsoft.com/office/officeart/2005/8/layout/default#2"/>
    <dgm:cxn modelId="{511D05DA-F60E-440D-A42C-EEEC3526BF8E}" type="presOf" srcId="{68AF8CF1-34F9-4FEB-89A4-6DEFAC70EC42}" destId="{DC9A2C8E-8C46-4887-BC3B-EFFB823975FA}" srcOrd="0" destOrd="0" presId="urn:microsoft.com/office/officeart/2005/8/layout/default#2"/>
    <dgm:cxn modelId="{0977784D-EC6E-437C-BF97-C78D19A617B1}" srcId="{D50F5AF0-1627-4822-BDBB-2E36CD2199BF}" destId="{CB31023F-0273-4A0F-B548-1CCC888840F9}" srcOrd="5" destOrd="0" parTransId="{E5E4FC19-6B52-49E6-8856-D91B46010C7B}" sibTransId="{A9154590-9680-4FA6-9138-F3992232BAD6}"/>
    <dgm:cxn modelId="{DAC5DD65-9216-4377-85EC-A08BDC37BB5A}" srcId="{D50F5AF0-1627-4822-BDBB-2E36CD2199BF}" destId="{3A06E532-FC41-4198-B020-1E4662B68A13}" srcOrd="0" destOrd="0" parTransId="{C0D3DBC3-77CC-4650-B110-24734CA48EE9}" sibTransId="{86D862B6-3EC0-41B5-AA23-17A0B8E2626E}"/>
    <dgm:cxn modelId="{74EDAB78-8B18-4E2B-8BEF-418E18DE90F8}" type="presOf" srcId="{DFD9A8AC-30AA-4682-A1DE-EB70E9AC9CAD}" destId="{106C6FED-6136-4C9E-9187-14003A1461A2}" srcOrd="0" destOrd="0" presId="urn:microsoft.com/office/officeart/2005/8/layout/default#2"/>
    <dgm:cxn modelId="{029A6D29-6CED-45A0-9E77-EB8B2287C188}" type="presOf" srcId="{2F6A93F4-FA1B-4F7D-B472-67B0EC163132}" destId="{3A9C85FB-005F-40DD-A251-BEA572C4CB01}" srcOrd="0" destOrd="0" presId="urn:microsoft.com/office/officeart/2005/8/layout/default#2"/>
    <dgm:cxn modelId="{D452D42B-D662-4D7A-9539-43D8791E00AA}" type="presParOf" srcId="{35CD5E82-86C5-4FA4-AB67-F7D91AB4D310}" destId="{2136C8C8-088B-4E4A-9D7A-A98B030392E5}" srcOrd="0" destOrd="0" presId="urn:microsoft.com/office/officeart/2005/8/layout/default#2"/>
    <dgm:cxn modelId="{FADBC8C4-5D9A-4A90-9BB5-C141964F6353}" type="presParOf" srcId="{35CD5E82-86C5-4FA4-AB67-F7D91AB4D310}" destId="{417D59BA-DA67-4C8A-AF47-F502A7901028}" srcOrd="1" destOrd="0" presId="urn:microsoft.com/office/officeart/2005/8/layout/default#2"/>
    <dgm:cxn modelId="{74797163-FEB6-424E-A3B2-3972C478B519}" type="presParOf" srcId="{35CD5E82-86C5-4FA4-AB67-F7D91AB4D310}" destId="{DC9A2C8E-8C46-4887-BC3B-EFFB823975FA}" srcOrd="2" destOrd="0" presId="urn:microsoft.com/office/officeart/2005/8/layout/default#2"/>
    <dgm:cxn modelId="{61EC6AB9-0C56-4D19-B8A3-1C9C92C3CECF}" type="presParOf" srcId="{35CD5E82-86C5-4FA4-AB67-F7D91AB4D310}" destId="{EB93D331-5F2F-4563-9289-8ABD9D5025AC}" srcOrd="3" destOrd="0" presId="urn:microsoft.com/office/officeart/2005/8/layout/default#2"/>
    <dgm:cxn modelId="{59A0F3B8-6178-4FF2-B5F9-3CD01306A395}" type="presParOf" srcId="{35CD5E82-86C5-4FA4-AB67-F7D91AB4D310}" destId="{9E52FFDE-14FB-4123-BBCC-3FFE19B7AC5E}" srcOrd="4" destOrd="0" presId="urn:microsoft.com/office/officeart/2005/8/layout/default#2"/>
    <dgm:cxn modelId="{BD3C6702-9F3B-4030-8806-236B4E860B54}" type="presParOf" srcId="{35CD5E82-86C5-4FA4-AB67-F7D91AB4D310}" destId="{A12D166D-3AD5-4A65-8689-EF866CC2357A}" srcOrd="5" destOrd="0" presId="urn:microsoft.com/office/officeart/2005/8/layout/default#2"/>
    <dgm:cxn modelId="{39EB83AD-E91C-4A98-98D3-DBEA19DAF5F5}" type="presParOf" srcId="{35CD5E82-86C5-4FA4-AB67-F7D91AB4D310}" destId="{32ED3A2A-3ECD-4B85-B56F-E9FD2BD0953A}" srcOrd="6" destOrd="0" presId="urn:microsoft.com/office/officeart/2005/8/layout/default#2"/>
    <dgm:cxn modelId="{93B3F13B-4DC5-45EF-A518-741B64089D09}" type="presParOf" srcId="{35CD5E82-86C5-4FA4-AB67-F7D91AB4D310}" destId="{6891B1A6-284F-4A98-992B-D8EBF38C7BD2}" srcOrd="7" destOrd="0" presId="urn:microsoft.com/office/officeart/2005/8/layout/default#2"/>
    <dgm:cxn modelId="{6DB42D6B-3103-4073-B872-539B914BCD4A}" type="presParOf" srcId="{35CD5E82-86C5-4FA4-AB67-F7D91AB4D310}" destId="{68722B97-5271-4BA4-9F24-1B217130242D}" srcOrd="8" destOrd="0" presId="urn:microsoft.com/office/officeart/2005/8/layout/default#2"/>
    <dgm:cxn modelId="{3131BD6A-0CA9-4BC9-8935-6D030F92BCD7}" type="presParOf" srcId="{35CD5E82-86C5-4FA4-AB67-F7D91AB4D310}" destId="{AC354061-8F37-4938-9E1F-AE26772D3790}" srcOrd="9" destOrd="0" presId="urn:microsoft.com/office/officeart/2005/8/layout/default#2"/>
    <dgm:cxn modelId="{BB1AB33A-045B-482D-A6C8-402FC8F2C62A}" type="presParOf" srcId="{35CD5E82-86C5-4FA4-AB67-F7D91AB4D310}" destId="{8DC0FEF1-5252-47A9-A6BB-84F43E46CCAC}" srcOrd="10" destOrd="0" presId="urn:microsoft.com/office/officeart/2005/8/layout/default#2"/>
    <dgm:cxn modelId="{3783171F-2010-429A-A761-1E3EE660EE2B}" type="presParOf" srcId="{35CD5E82-86C5-4FA4-AB67-F7D91AB4D310}" destId="{12AD004A-DD0E-49F9-9504-744A1DE88446}" srcOrd="11" destOrd="0" presId="urn:microsoft.com/office/officeart/2005/8/layout/default#2"/>
    <dgm:cxn modelId="{00B177A4-3B51-4803-BB16-9F3A4D594CD4}" type="presParOf" srcId="{35CD5E82-86C5-4FA4-AB67-F7D91AB4D310}" destId="{3A9C85FB-005F-40DD-A251-BEA572C4CB01}" srcOrd="12" destOrd="0" presId="urn:microsoft.com/office/officeart/2005/8/layout/default#2"/>
    <dgm:cxn modelId="{AF1B8154-00B5-4FA9-8F49-B54E40B86A21}" type="presParOf" srcId="{35CD5E82-86C5-4FA4-AB67-F7D91AB4D310}" destId="{BC916F2F-4960-4A61-9757-C219A81D3BBC}" srcOrd="13" destOrd="0" presId="urn:microsoft.com/office/officeart/2005/8/layout/default#2"/>
    <dgm:cxn modelId="{AD3CA8E7-CA30-42AE-AA13-359FE10D174B}" type="presParOf" srcId="{35CD5E82-86C5-4FA4-AB67-F7D91AB4D310}" destId="{106C6FED-6136-4C9E-9187-14003A1461A2}" srcOrd="14" destOrd="0" presId="urn:microsoft.com/office/officeart/2005/8/layout/default#2"/>
    <dgm:cxn modelId="{80EFF159-9253-4E01-8862-CC582129B54F}" type="presParOf" srcId="{35CD5E82-86C5-4FA4-AB67-F7D91AB4D310}" destId="{C7CE5365-FB1F-410D-A58E-C3993E78AD68}" srcOrd="15" destOrd="0" presId="urn:microsoft.com/office/officeart/2005/8/layout/default#2"/>
    <dgm:cxn modelId="{F423E166-D2F3-45F7-9329-BC4BDA04927D}" type="presParOf" srcId="{35CD5E82-86C5-4FA4-AB67-F7D91AB4D310}" destId="{7E5DF301-9FAF-42F3-A3BA-2187F1B000F8}" srcOrd="16" destOrd="0" presId="urn:microsoft.com/office/officeart/2005/8/layout/default#2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3A525D3-8AB0-426C-9EE6-9B0FCBA8B9C8}" type="datetimeFigureOut">
              <a:rPr lang="ru-RU"/>
              <a:pPr>
                <a:defRPr/>
              </a:pPr>
              <a:t>10.07.2017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0C3E172-F19D-4DB9-B6C2-795C6F8476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F6AE673-5E0B-4426-92E4-7005D4F418F2}" type="datetimeFigureOut">
              <a:rPr lang="ru-RU"/>
              <a:pPr>
                <a:defRPr/>
              </a:pPr>
              <a:t>10.07.2017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0C7E522-37EC-4FE7-AD54-4D53896B4C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8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9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3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4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5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6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7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8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grpSp>
        <p:nvGrpSpPr>
          <p:cNvPr id="19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grpSp>
        <p:nvGrpSpPr>
          <p:cNvPr id="3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5" name="Дата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AAE5D-73C4-4A9F-8317-5D0F3868A4FC}" type="datetimeFigureOut">
              <a:rPr lang="ru-RU"/>
              <a:pPr>
                <a:defRPr/>
              </a:pPr>
              <a:t>10.07.2017</a:t>
            </a:fld>
            <a:endParaRPr lang="ru-RU" dirty="0"/>
          </a:p>
        </p:txBody>
      </p:sp>
      <p:sp>
        <p:nvSpPr>
          <p:cNvPr id="46" name="Нижний колонтитул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Номер слайда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2CAD0-6754-4F8D-9B71-4C41721F53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5CE08-8C07-4E84-9D41-D4C67C957DDE}" type="datetimeFigureOut">
              <a:rPr lang="ru-RU"/>
              <a:pPr>
                <a:defRPr/>
              </a:pPr>
              <a:t>10.07.2017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85344-4B75-476D-9CC2-21590D212F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7"/>
          <p:cNvGrpSpPr>
            <a:grpSpLocks/>
          </p:cNvGrpSpPr>
          <p:nvPr/>
        </p:nvGrpSpPr>
        <p:grpSpPr bwMode="auto">
          <a:xfrm>
            <a:off x="595313" y="781050"/>
            <a:ext cx="6434137" cy="5054600"/>
            <a:chOff x="5162444" y="781398"/>
            <a:chExt cx="6433398" cy="5053665"/>
          </a:xfrm>
        </p:grpSpPr>
        <p:sp>
          <p:nvSpPr>
            <p:cNvPr id="6" name="Полилиния 42"/>
            <p:cNvSpPr>
              <a:spLocks/>
            </p:cNvSpPr>
            <p:nvPr/>
          </p:nvSpPr>
          <p:spPr bwMode="auto">
            <a:xfrm rot="16200000" flipV="1">
              <a:off x="3342718" y="3275693"/>
              <a:ext cx="3828342" cy="17460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" name="Полилиния 43"/>
            <p:cNvSpPr>
              <a:spLocks/>
            </p:cNvSpPr>
            <p:nvPr/>
          </p:nvSpPr>
          <p:spPr bwMode="auto">
            <a:xfrm rot="16200000" flipV="1">
              <a:off x="9565004" y="3299501"/>
              <a:ext cx="3837865" cy="17461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grpSp>
          <p:nvGrpSpPr>
            <p:cNvPr id="8" name="Группа 10"/>
            <p:cNvGrpSpPr>
              <a:grpSpLocks/>
            </p:cNvGrpSpPr>
            <p:nvPr/>
          </p:nvGrpSpPr>
          <p:grpSpPr bwMode="auto">
            <a:xfrm>
              <a:off x="5814829" y="859172"/>
              <a:ext cx="5128624" cy="4880659"/>
              <a:chOff x="7856935" y="859172"/>
              <a:chExt cx="3086477" cy="4880659"/>
            </a:xfrm>
          </p:grpSpPr>
          <p:sp>
            <p:nvSpPr>
              <p:cNvPr id="17" name="Полилиния 41"/>
              <p:cNvSpPr>
                <a:spLocks/>
              </p:cNvSpPr>
              <p:nvPr/>
            </p:nvSpPr>
            <p:spPr bwMode="auto">
              <a:xfrm rot="16200000" flipV="1">
                <a:off x="9392238" y="4188656"/>
                <a:ext cx="15872" cy="3086477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8" name="Полилиния 44"/>
              <p:cNvSpPr>
                <a:spLocks/>
              </p:cNvSpPr>
              <p:nvPr/>
            </p:nvSpPr>
            <p:spPr bwMode="auto">
              <a:xfrm rot="16200000" flipV="1">
                <a:off x="9367555" y="-651448"/>
                <a:ext cx="12698" cy="3033937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  <p:sp>
          <p:nvSpPr>
            <p:cNvPr id="9" name="Полилиния 45"/>
            <p:cNvSpPr>
              <a:spLocks noEditPoints="1"/>
            </p:cNvSpPr>
            <p:nvPr/>
          </p:nvSpPr>
          <p:spPr bwMode="auto">
            <a:xfrm rot="16200000" flipV="1">
              <a:off x="5185477" y="5323170"/>
              <a:ext cx="477750" cy="523815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" name="Полилиния 46"/>
            <p:cNvSpPr>
              <a:spLocks noEditPoints="1"/>
            </p:cNvSpPr>
            <p:nvPr/>
          </p:nvSpPr>
          <p:spPr bwMode="auto">
            <a:xfrm rot="16200000" flipV="1">
              <a:off x="5197382" y="5323965"/>
              <a:ext cx="477749" cy="512704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" name="Полилиния 47"/>
            <p:cNvSpPr>
              <a:spLocks noEditPoints="1"/>
            </p:cNvSpPr>
            <p:nvPr/>
          </p:nvSpPr>
          <p:spPr bwMode="auto">
            <a:xfrm rot="16200000" flipV="1">
              <a:off x="11077601" y="5321583"/>
              <a:ext cx="507906" cy="51905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" name="Полилиния 48"/>
            <p:cNvSpPr>
              <a:spLocks noEditPoints="1"/>
            </p:cNvSpPr>
            <p:nvPr/>
          </p:nvSpPr>
          <p:spPr bwMode="auto">
            <a:xfrm rot="16200000" flipV="1">
              <a:off x="11092679" y="5320789"/>
              <a:ext cx="471401" cy="534926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3" name="Полилиния 49"/>
            <p:cNvSpPr>
              <a:spLocks noEditPoints="1"/>
            </p:cNvSpPr>
            <p:nvPr/>
          </p:nvSpPr>
          <p:spPr bwMode="auto">
            <a:xfrm rot="16200000" flipV="1">
              <a:off x="11051408" y="771858"/>
              <a:ext cx="468226" cy="51905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4" name="Полилиния 50"/>
            <p:cNvSpPr>
              <a:spLocks noEditPoints="1"/>
            </p:cNvSpPr>
            <p:nvPr/>
          </p:nvSpPr>
          <p:spPr bwMode="auto">
            <a:xfrm rot="16200000" flipV="1">
              <a:off x="11044265" y="786937"/>
              <a:ext cx="468226" cy="488894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5" name="Полилиния 51"/>
            <p:cNvSpPr>
              <a:spLocks noEditPoints="1"/>
            </p:cNvSpPr>
            <p:nvPr/>
          </p:nvSpPr>
          <p:spPr bwMode="auto">
            <a:xfrm rot="16200000" flipV="1">
              <a:off x="5232300" y="721066"/>
              <a:ext cx="423785" cy="544449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6" name="Полилиния 52"/>
            <p:cNvSpPr>
              <a:spLocks noEditPoints="1"/>
            </p:cNvSpPr>
            <p:nvPr/>
          </p:nvSpPr>
          <p:spPr bwMode="auto">
            <a:xfrm rot="16200000" flipV="1">
              <a:off x="5241825" y="749637"/>
              <a:ext cx="428546" cy="492068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A5AEE-C28B-4B08-B70C-EE3F4C1A8128}" type="datetimeFigureOut">
              <a:rPr lang="ru-RU"/>
              <a:pPr>
                <a:defRPr/>
              </a:pPr>
              <a:t>10.07.2017</a:t>
            </a:fld>
            <a:endParaRPr lang="ru-RU" dirty="0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EC02F-3EE0-46BF-ACA1-173CF7ED75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34D59-8BBC-4BF2-9801-179FC194CF8B}" type="datetimeFigureOut">
              <a:rPr lang="ru-RU"/>
              <a:pPr>
                <a:defRPr/>
              </a:pPr>
              <a:t>10.07.2017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2B3CE-17FA-46E1-8559-A7F88D3C84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A7BF1-45B9-4049-B72D-6AD2FEAD78EC}" type="datetimeFigureOut">
              <a:rPr lang="ru-RU"/>
              <a:pPr>
                <a:defRPr/>
              </a:pPr>
              <a:t>10.07.2017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5C5A3-6477-4953-A441-F2AC5DCDA9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ACA54-FA3A-4ED9-80D5-43518351CD0C}" type="datetimeFigureOut">
              <a:rPr lang="ru-RU"/>
              <a:pPr>
                <a:defRPr/>
              </a:pPr>
              <a:t>10.07.2017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9A93D-29C2-432E-99BA-AE13030E11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98837-C93D-4F7E-A2AC-4126900DDDE2}" type="datetimeFigureOut">
              <a:rPr lang="ru-RU"/>
              <a:pPr>
                <a:defRPr/>
              </a:pPr>
              <a:t>10.07.2017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967C8-42B5-48B0-A4C2-B7C28748CA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7F4D9-6F58-42B8-AF44-3F23DE401F20}" type="datetimeFigureOut">
              <a:rPr lang="ru-RU"/>
              <a:pPr>
                <a:defRPr/>
              </a:pPr>
              <a:t>10.07.2017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625BF-C749-4388-807F-5BEB375D59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80825-C6EF-4F84-93D0-22C4D963EAF9}" type="datetimeFigureOut">
              <a:rPr lang="ru-RU"/>
              <a:pPr>
                <a:defRPr/>
              </a:pPr>
              <a:t>10.07.2017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4AF3A-BF77-4536-8FCC-C2DE1B2910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9D31-BF7C-4813-A6F3-7D87FD6B881F}" type="datetimeFigureOut">
              <a:rPr lang="ru-RU"/>
              <a:pPr>
                <a:defRPr/>
              </a:pPr>
              <a:t>10.07.2017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E2BD9-B5F6-4D4D-9342-A222517F9B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8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9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3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4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5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6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7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8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grpSp>
        <p:nvGrpSpPr>
          <p:cNvPr id="19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Дата 5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A2F5D-FA48-4A6B-8D22-83622D9542CD}" type="datetimeFigureOut">
              <a:rPr lang="ru-RU"/>
              <a:pPr>
                <a:defRPr/>
              </a:pPr>
              <a:t>10.07.2017</a:t>
            </a:fld>
            <a:endParaRPr lang="ru-RU" dirty="0"/>
          </a:p>
        </p:txBody>
      </p:sp>
      <p:sp>
        <p:nvSpPr>
          <p:cNvPr id="33" name="Нижний колонтитул 6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" name="Номер слайда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91FB3-BE61-48E0-B509-AB904C205D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grpSp>
        <p:nvGrpSpPr>
          <p:cNvPr id="21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2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3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4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5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6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7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8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9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0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1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2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3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grpSp>
        <p:nvGrpSpPr>
          <p:cNvPr id="34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7" name="Дата 5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82EC2-27EB-4741-81CC-0879E6D858CF}" type="datetimeFigureOut">
              <a:rPr lang="ru-RU"/>
              <a:pPr>
                <a:defRPr/>
              </a:pPr>
              <a:t>10.07.2017</a:t>
            </a:fld>
            <a:endParaRPr lang="ru-RU" dirty="0"/>
          </a:p>
        </p:txBody>
      </p:sp>
      <p:sp>
        <p:nvSpPr>
          <p:cNvPr id="48" name="Нижний колонтитул 6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Номер слайда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F385C-2375-47F2-97DD-B925FB0C43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065213" y="304800"/>
            <a:ext cx="1005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065213" y="1752600"/>
            <a:ext cx="100584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26E7266-012B-4013-B60A-A08EF9D988D9}" type="datetimeFigureOut">
              <a:rPr lang="ru-RU"/>
              <a:pPr>
                <a:defRPr/>
              </a:pPr>
              <a:t>10.07.2017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7819A16-37D3-4165-90E0-C36C6EC7A5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4" r:id="rId3"/>
    <p:sldLayoutId id="2147483661" r:id="rId4"/>
    <p:sldLayoutId id="2147483660" r:id="rId5"/>
    <p:sldLayoutId id="2147483659" r:id="rId6"/>
    <p:sldLayoutId id="2147483658" r:id="rId7"/>
    <p:sldLayoutId id="2147483665" r:id="rId8"/>
    <p:sldLayoutId id="2147483666" r:id="rId9"/>
    <p:sldLayoutId id="2147483667" r:id="rId10"/>
    <p:sldLayoutId id="2147483657" r:id="rId11"/>
    <p:sldLayoutId id="2147483668" r:id="rId12"/>
    <p:sldLayoutId id="2147483656" r:id="rId13"/>
    <p:sldLayoutId id="2147483669" r:id="rId14"/>
  </p:sldLayoutIdLst>
  <p:transition spd="slow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4D290B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/>
        </a:defRPr>
      </a:lvl9pPr>
    </p:titleStyle>
    <p:bodyStyle>
      <a:lvl1pPr marL="346075" indent="-346075" algn="l" rtl="0" fontAlgn="base">
        <a:spcBef>
          <a:spcPts val="18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fontAlgn="base">
        <a:spcBef>
          <a:spcPts val="12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ts val="8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ro.ru/wp-content/uploads/2013/11/PR_1155.pdf" TargetMode="External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iro.ru/wp-content/uploads/2014/02/Ot-rojdenia-do-shkoli.pdf" TargetMode="External"/><Relationship Id="rId4" Type="http://schemas.openxmlformats.org/officeDocument/2006/relationships/hyperlink" Target="http://www.firo.ru/wp-content/uploads/2014/02/POOP_DO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965325" y="1703388"/>
            <a:ext cx="9959975" cy="1546225"/>
          </a:xfrm>
        </p:spPr>
        <p:txBody>
          <a:bodyPr/>
          <a:lstStyle/>
          <a:p>
            <a:pPr algn="ctr"/>
            <a:r>
              <a:rPr lang="ru-RU" sz="3200" b="1" smtClean="0">
                <a:solidFill>
                  <a:srgbClr val="FA144B"/>
                </a:solidFill>
              </a:rPr>
              <a:t>Краткая презентация </a:t>
            </a:r>
            <a:br>
              <a:rPr lang="ru-RU" sz="3200" b="1" smtClean="0">
                <a:solidFill>
                  <a:srgbClr val="FA144B"/>
                </a:solidFill>
              </a:rPr>
            </a:br>
            <a:r>
              <a:rPr lang="ru-RU" sz="3200" b="1" smtClean="0">
                <a:solidFill>
                  <a:srgbClr val="FA144B"/>
                </a:solidFill>
              </a:rPr>
              <a:t>основной образовательной программы</a:t>
            </a:r>
            <a:br>
              <a:rPr lang="ru-RU" sz="3200" b="1" smtClean="0">
                <a:solidFill>
                  <a:srgbClr val="FA144B"/>
                </a:solidFill>
              </a:rPr>
            </a:br>
            <a:r>
              <a:rPr lang="ru-RU" sz="3200" b="1" smtClean="0">
                <a:solidFill>
                  <a:srgbClr val="FA144B"/>
                </a:solidFill>
              </a:rPr>
              <a:t> дошкольного образования </a:t>
            </a:r>
            <a:br>
              <a:rPr lang="ru-RU" sz="3200" b="1" smtClean="0">
                <a:solidFill>
                  <a:srgbClr val="FA144B"/>
                </a:solidFill>
              </a:rPr>
            </a:br>
            <a:r>
              <a:rPr lang="ru-RU" sz="3200" b="1" smtClean="0">
                <a:solidFill>
                  <a:srgbClr val="FA144B"/>
                </a:solidFill>
              </a:rPr>
              <a:t>МДОБУ ЦРР – детский сад №31 «Ладушки»</a:t>
            </a:r>
            <a:br>
              <a:rPr lang="ru-RU" sz="3200" b="1" smtClean="0">
                <a:solidFill>
                  <a:srgbClr val="FA144B"/>
                </a:solidFill>
              </a:rPr>
            </a:br>
            <a:r>
              <a:rPr lang="ru-RU" sz="3200" b="1" smtClean="0">
                <a:solidFill>
                  <a:srgbClr val="FA144B"/>
                </a:solidFill>
              </a:rPr>
              <a:t> Арсеньевского городского округа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1682750" y="412750"/>
            <a:ext cx="10058400" cy="587375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>Социально-коммуникативное развитие</a:t>
            </a:r>
            <a:r>
              <a:rPr lang="ru-RU" b="1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7650" name="Прямоугольник 2"/>
          <p:cNvSpPr>
            <a:spLocks noChangeArrowheads="1"/>
          </p:cNvSpPr>
          <p:nvPr/>
        </p:nvSpPr>
        <p:spPr bwMode="auto">
          <a:xfrm>
            <a:off x="1873250" y="1309688"/>
            <a:ext cx="989171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Segoe Print"/>
              </a:rPr>
              <a:t>	</a:t>
            </a:r>
            <a:r>
              <a:rPr lang="ru-RU" b="1">
                <a:solidFill>
                  <a:schemeClr val="tx2"/>
                </a:solidFill>
                <a:latin typeface="Segoe Print"/>
              </a:rPr>
              <a:t>Социально-коммуникативное развитие направлено на усвоение норм и ценностей, принятых в обществе, включая моральные и нравственные ценности; развитие общения и взаимодействия ребенка со взрослыми и сверстниками; становление самостоятельности, целенаправленности и саморегуляции собственных действий; 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Организации; формирование позитивных установок к различным видам труда и творчества; формирование основ безопасного поведения в быту, социуме, природе.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1697038" y="319088"/>
            <a:ext cx="10058400" cy="574675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FF0000"/>
                </a:solidFill>
              </a:rPr>
              <a:t>Познавательное развитие детей</a:t>
            </a:r>
          </a:p>
        </p:txBody>
      </p:sp>
      <p:sp>
        <p:nvSpPr>
          <p:cNvPr id="28674" name="Прямоугольник 2"/>
          <p:cNvSpPr>
            <a:spLocks noChangeArrowheads="1"/>
          </p:cNvSpPr>
          <p:nvPr/>
        </p:nvSpPr>
        <p:spPr bwMode="auto">
          <a:xfrm>
            <a:off x="1465263" y="1627188"/>
            <a:ext cx="10399712" cy="426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latin typeface="Segoe Print"/>
              </a:rPr>
              <a:t>	</a:t>
            </a:r>
            <a:r>
              <a:rPr lang="ru-RU" sz="2000" b="1">
                <a:solidFill>
                  <a:schemeClr val="tx2"/>
                </a:solidFill>
                <a:latin typeface="Segoe Print"/>
              </a:rPr>
              <a:t>Познавательное развитие предполагает развитие интересов детей, любознательности и познавательной мотивации; формирование познавательных действий, становление сознания; развитие воображения и творческой активности;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социокультурных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мира.</a:t>
            </a:r>
          </a:p>
          <a:p>
            <a:endParaRPr lang="ru-RU">
              <a:solidFill>
                <a:schemeClr val="tx2"/>
              </a:solidFill>
              <a:latin typeface="Segoe Print"/>
            </a:endParaRPr>
          </a:p>
          <a:p>
            <a:endParaRPr lang="ru-RU">
              <a:latin typeface="Segoe Print"/>
            </a:endParaRPr>
          </a:p>
          <a:p>
            <a:endParaRPr lang="ru-RU">
              <a:latin typeface="Segoe Print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1857375" y="317500"/>
            <a:ext cx="10058400" cy="708025"/>
          </a:xfrm>
        </p:spPr>
        <p:txBody>
          <a:bodyPr/>
          <a:lstStyle/>
          <a:p>
            <a:pPr algn="ctr"/>
            <a:r>
              <a:rPr lang="ru-RU" sz="3200" b="1" smtClean="0">
                <a:solidFill>
                  <a:srgbClr val="FF0000"/>
                </a:solidFill>
              </a:rPr>
              <a:t>Речевое развитие детей</a:t>
            </a:r>
          </a:p>
        </p:txBody>
      </p:sp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1954213" y="1268413"/>
            <a:ext cx="9790112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latin typeface="Segoe Print"/>
              </a:rPr>
              <a:t>	</a:t>
            </a:r>
            <a:r>
              <a:rPr lang="ru-RU" b="1">
                <a:solidFill>
                  <a:schemeClr val="tx2"/>
                </a:solidFill>
                <a:latin typeface="Segoe Print"/>
              </a:rPr>
              <a:t>Речевое развитие включает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культурой, детской литературой, понимание на слух текстов различных жанров детской литературы; формирование звуковой аналитико-синтетической активности как предпосылки обучения грамоте</a:t>
            </a:r>
            <a:r>
              <a:rPr lang="ru-RU">
                <a:solidFill>
                  <a:schemeClr val="tx2"/>
                </a:solidFill>
                <a:latin typeface="Segoe Print"/>
              </a:rPr>
              <a:t>.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1508125" y="304800"/>
            <a:ext cx="10058400" cy="654050"/>
          </a:xfrm>
        </p:spPr>
        <p:txBody>
          <a:bodyPr/>
          <a:lstStyle/>
          <a:p>
            <a:pPr algn="ctr"/>
            <a:r>
              <a:rPr lang="ru-RU" sz="3200" b="1" smtClean="0">
                <a:solidFill>
                  <a:srgbClr val="FF0000"/>
                </a:solidFill>
              </a:rPr>
              <a:t>Художественно-эстетическое развитие детей</a:t>
            </a:r>
          </a:p>
        </p:txBody>
      </p:sp>
      <p:sp>
        <p:nvSpPr>
          <p:cNvPr id="30722" name="Прямоугольник 2"/>
          <p:cNvSpPr>
            <a:spLocks noChangeArrowheads="1"/>
          </p:cNvSpPr>
          <p:nvPr/>
        </p:nvSpPr>
        <p:spPr bwMode="auto">
          <a:xfrm>
            <a:off x="1466850" y="1268413"/>
            <a:ext cx="10471150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latin typeface="Segoe Print"/>
              </a:rPr>
              <a:t>	</a:t>
            </a:r>
            <a:r>
              <a:rPr lang="ru-RU" b="1">
                <a:solidFill>
                  <a:schemeClr val="tx2"/>
                </a:solidFill>
                <a:latin typeface="Segoe Print"/>
              </a:rPr>
              <a:t>Художественно-эстетическое развитие предполагает развитие предпосылок ценностно-смыслового восприятия и понимания произведений искусства (словесного, музыкального, изобразительного), мира природы; становление эстетического отношения к окружающему миру; формирование элементарных представлений о видах искусства; восприятие музыки, художественной литературы, фольклора; стимулирование сопереживания персонажам художественных произведений; реализацию самостоятельной творческой деятельности детей (изобразительной, конструктивно-модельной, музыкальной и др.).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1684338" y="304800"/>
            <a:ext cx="10058400" cy="668338"/>
          </a:xfrm>
        </p:spPr>
        <p:txBody>
          <a:bodyPr/>
          <a:lstStyle/>
          <a:p>
            <a:pPr algn="ctr"/>
            <a:r>
              <a:rPr lang="ru-RU" b="1" smtClean="0">
                <a:solidFill>
                  <a:schemeClr val="tx2"/>
                </a:solidFill>
              </a:rPr>
              <a:t>Физическое развитие детей</a:t>
            </a:r>
          </a:p>
        </p:txBody>
      </p:sp>
      <p:sp>
        <p:nvSpPr>
          <p:cNvPr id="31746" name="Прямоугольник 2"/>
          <p:cNvSpPr>
            <a:spLocks noChangeArrowheads="1"/>
          </p:cNvSpPr>
          <p:nvPr/>
        </p:nvSpPr>
        <p:spPr bwMode="auto">
          <a:xfrm>
            <a:off x="1470025" y="1081088"/>
            <a:ext cx="10210800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latin typeface="Segoe Print"/>
              </a:rPr>
              <a:t>	</a:t>
            </a:r>
            <a:r>
              <a:rPr lang="ru-RU" b="1">
                <a:solidFill>
                  <a:schemeClr val="tx2"/>
                </a:solidFill>
                <a:latin typeface="Segoe Print"/>
              </a:rPr>
              <a:t>Физическое развитие включает приобретение опыта в следующих видах деятельности детей: двигательной, в том числе связанной с выполнением упражнений, направленных на развитие таких физических качеств, как координация и гибкость;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наносящем ущерба организму, выполнением основных движений (ходьба, бег, мягкие прыжки, повороты в обе стороны), формирование начальных представлений о некоторых видах спорта, овладение подвижными играми с правилами; становление целенаправленности и саморегуляции в двигательной сфере; 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1804988" y="250825"/>
            <a:ext cx="10058400" cy="1228725"/>
          </a:xfrm>
        </p:spPr>
        <p:txBody>
          <a:bodyPr/>
          <a:lstStyle/>
          <a:p>
            <a:pPr algn="ctr"/>
            <a:r>
              <a:rPr lang="ru-RU" sz="2000" b="1" smtClean="0">
                <a:solidFill>
                  <a:srgbClr val="FF0000"/>
                </a:solidFill>
              </a:rPr>
              <a:t>Целевые ориентиры дошкольного образования </a:t>
            </a:r>
            <a:br>
              <a:rPr lang="ru-RU" sz="2000" b="1" smtClean="0">
                <a:solidFill>
                  <a:srgbClr val="FF0000"/>
                </a:solidFill>
              </a:rPr>
            </a:br>
            <a:r>
              <a:rPr lang="ru-RU" sz="2000" b="1" smtClean="0">
                <a:solidFill>
                  <a:schemeClr val="tx2"/>
                </a:solidFill>
              </a:rPr>
              <a:t>- социально-нормативные возрастные характеристики возможных достижений ребёнка на этапе завершения уровня дошкольного образования</a:t>
            </a:r>
            <a:r>
              <a:rPr lang="ru-RU" sz="2000" b="1" smtClean="0">
                <a:solidFill>
                  <a:srgbClr val="FF0000"/>
                </a:solidFill>
              </a:rPr>
              <a:t>.</a:t>
            </a:r>
            <a:r>
              <a:rPr lang="ru-RU" sz="2400" b="1" smtClean="0">
                <a:solidFill>
                  <a:srgbClr val="FF0000"/>
                </a:solidFill>
              </a:rPr>
              <a:t> </a:t>
            </a:r>
            <a:endParaRPr lang="ru-RU" sz="2400" smtClean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7225" y="1927225"/>
            <a:ext cx="25558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/>
          <p:cNvSpPr/>
          <p:nvPr/>
        </p:nvSpPr>
        <p:spPr>
          <a:xfrm>
            <a:off x="7053263" y="2109788"/>
            <a:ext cx="979487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7065963" y="3030538"/>
            <a:ext cx="979487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16494">
            <a:off x="7059613" y="3825875"/>
            <a:ext cx="993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3113" y="2093913"/>
            <a:ext cx="993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19463" y="2881313"/>
            <a:ext cx="10001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13113" y="3597275"/>
            <a:ext cx="1006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442608">
            <a:off x="3440113" y="4195763"/>
            <a:ext cx="13017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4708286">
            <a:off x="6569075" y="4065588"/>
            <a:ext cx="9937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27165">
            <a:off x="4810125" y="3884613"/>
            <a:ext cx="162560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8045450" y="1900238"/>
            <a:ext cx="3298825" cy="717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Инициативность и самостоятельность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93088" y="2822575"/>
            <a:ext cx="3244850" cy="7747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Уверенность в своих силах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193088" y="3744913"/>
            <a:ext cx="3541712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Положительное отношение к себе и другим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16800" y="4978400"/>
            <a:ext cx="3914775" cy="7651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Развитость воображения, фантазии, творчества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90988" y="5360988"/>
            <a:ext cx="3271837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Способность к принятию собственных решений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5900" y="1927225"/>
            <a:ext cx="2995613" cy="801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Умение подчиняться социальным нормам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5900" y="2798763"/>
            <a:ext cx="3103563" cy="7159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Проявление любознательности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5900" y="3627438"/>
            <a:ext cx="2995613" cy="8334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Развитие крупной и мелкой моторики</a:t>
            </a:r>
            <a:endParaRPr lang="ru-RU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800" y="4700588"/>
            <a:ext cx="3324225" cy="104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Способность к волевым усилиям в разных видах деятельност</a:t>
            </a:r>
            <a:r>
              <a:rPr lang="ru-RU" b="1" dirty="0"/>
              <a:t>и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1092200" y="504825"/>
            <a:ext cx="10058400" cy="736600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chemeClr val="accent1"/>
                </a:solidFill>
              </a:rPr>
              <a:t>Особенности взаимодействия педагогического коллектива с семьями воспитанников</a:t>
            </a:r>
            <a:br>
              <a:rPr lang="ru-RU" sz="2400" b="1" smtClean="0">
                <a:solidFill>
                  <a:schemeClr val="accent1"/>
                </a:solidFill>
              </a:rPr>
            </a:br>
            <a:endParaRPr lang="ru-RU" sz="2400" b="1" smtClean="0">
              <a:solidFill>
                <a:schemeClr val="accent1"/>
              </a:solidFill>
            </a:endParaRPr>
          </a:p>
        </p:txBody>
      </p:sp>
      <p:sp>
        <p:nvSpPr>
          <p:cNvPr id="33794" name="Прямоугольник 2"/>
          <p:cNvSpPr>
            <a:spLocks noChangeArrowheads="1"/>
          </p:cNvSpPr>
          <p:nvPr/>
        </p:nvSpPr>
        <p:spPr bwMode="auto">
          <a:xfrm>
            <a:off x="1695450" y="1047750"/>
            <a:ext cx="101790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latin typeface="Segoe Print"/>
            </a:endParaRPr>
          </a:p>
          <a:p>
            <a:pPr algn="just"/>
            <a:r>
              <a:rPr lang="ru-RU" sz="2000" b="1">
                <a:solidFill>
                  <a:srgbClr val="7030A0"/>
                </a:solidFill>
                <a:latin typeface="Segoe Print"/>
              </a:rPr>
              <a:t>	</a:t>
            </a:r>
            <a:r>
              <a:rPr lang="ru-RU" b="1">
                <a:solidFill>
                  <a:schemeClr val="tx2"/>
                </a:solidFill>
                <a:latin typeface="Segoe Print"/>
              </a:rPr>
              <a:t>Важнейшим условием обеспечения целостного развития личности ребенка является развитие конструктивного взаимодействия с семьей.</a:t>
            </a:r>
          </a:p>
          <a:p>
            <a:pPr algn="just"/>
            <a:r>
              <a:rPr lang="ru-RU" b="1">
                <a:solidFill>
                  <a:schemeClr val="tx2"/>
                </a:solidFill>
                <a:latin typeface="Segoe Print"/>
              </a:rPr>
              <a:t>	</a:t>
            </a:r>
            <a:r>
              <a:rPr lang="ru-RU" b="1" i="1">
                <a:solidFill>
                  <a:schemeClr val="tx2"/>
                </a:solidFill>
                <a:latin typeface="Segoe Print"/>
              </a:rPr>
              <a:t>Ведущая цель</a:t>
            </a:r>
            <a:r>
              <a:rPr lang="ru-RU" b="1">
                <a:solidFill>
                  <a:schemeClr val="tx2"/>
                </a:solidFill>
                <a:latin typeface="Segoe Print"/>
              </a:rPr>
              <a:t> — создание необходимых условий для формирования ответственных взаимоотношений с семьями воспитанников и развития компетентности родителей (способности разрешать разные типы социально-педагогических ситуаций, связанных с воспитанием ребенка); обеспечение права родителей на уважение и понимание, на участие в жизни детского сада.</a:t>
            </a:r>
          </a:p>
          <a:p>
            <a:pPr algn="just"/>
            <a:r>
              <a:rPr lang="ru-RU" b="1">
                <a:solidFill>
                  <a:schemeClr val="tx2"/>
                </a:solidFill>
                <a:latin typeface="Segoe Print"/>
              </a:rPr>
              <a:t>	Родителям и воспитателям необходимо преодолеть субординацию, монологизм в отношениях друг с другом, отказаться от привычки критиковать друг друга, научиться видеть друг в друге не средство решения своих проблем, а полноправных партнеров, сотрудников.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636588" y="277813"/>
            <a:ext cx="9913937" cy="762000"/>
          </a:xfrm>
        </p:spPr>
        <p:txBody>
          <a:bodyPr/>
          <a:lstStyle/>
          <a:p>
            <a:r>
              <a:rPr lang="ru-RU" sz="2400" b="1" smtClean="0">
                <a:solidFill>
                  <a:srgbClr val="FF0000"/>
                </a:solidFill>
              </a:rPr>
              <a:t>Основные задачи взаимодействия детского сада с семьей:</a:t>
            </a:r>
            <a:br>
              <a:rPr lang="ru-RU" sz="2400" b="1" smtClean="0">
                <a:solidFill>
                  <a:srgbClr val="FF0000"/>
                </a:solidFill>
              </a:rPr>
            </a:br>
            <a:endParaRPr lang="ru-RU" sz="2400" b="1" smtClean="0">
              <a:solidFill>
                <a:srgbClr val="FF0000"/>
              </a:solidFill>
            </a:endParaRPr>
          </a:p>
        </p:txBody>
      </p:sp>
      <p:sp>
        <p:nvSpPr>
          <p:cNvPr id="34818" name="Прямоугольник 2"/>
          <p:cNvSpPr>
            <a:spLocks noChangeArrowheads="1"/>
          </p:cNvSpPr>
          <p:nvPr/>
        </p:nvSpPr>
        <p:spPr bwMode="auto">
          <a:xfrm>
            <a:off x="323850" y="960438"/>
            <a:ext cx="1016476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ru-RU" b="1">
                <a:solidFill>
                  <a:schemeClr val="tx2"/>
                </a:solidFill>
                <a:latin typeface="Segoe Print"/>
              </a:rPr>
              <a:t>изучение отношения педагогов и родителей к различным вопросам воспитания, обучения, развития детей, условий организации разнообразной деятельности в детском саду и семье;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b="1">
                <a:solidFill>
                  <a:schemeClr val="tx2"/>
                </a:solidFill>
                <a:latin typeface="Segoe Print"/>
              </a:rPr>
              <a:t>знакомство педагогов и родителей с лучшим опытом воспитания в детском саду и семье, а также с трудностями, возникающими в семейном и общественном воспитании дошкольников;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b="1">
                <a:solidFill>
                  <a:schemeClr val="tx2"/>
                </a:solidFill>
                <a:latin typeface="Segoe Print"/>
              </a:rPr>
              <a:t>информирование друг друга об актуальных задачах воспитания и обучения детей и о возможностях детского сада и семьи в решении данных задач;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b="1">
                <a:solidFill>
                  <a:schemeClr val="tx2"/>
                </a:solidFill>
                <a:latin typeface="Segoe Print"/>
              </a:rPr>
              <a:t>создание в детском саду условий для разнообразного по содержанию и формам сотрудничества, способствующего развитию конструктивного взаимодействия педагогов и родителей с детьми;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b="1">
                <a:solidFill>
                  <a:schemeClr val="tx2"/>
                </a:solidFill>
                <a:latin typeface="Segoe Print"/>
              </a:rPr>
              <a:t>привлечение семей воспитанников к участию в совместных с педагогами мероприятиях, организуемых в районе (городе, области);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b="1">
                <a:solidFill>
                  <a:schemeClr val="tx2"/>
                </a:solidFill>
                <a:latin typeface="Segoe Print"/>
              </a:rPr>
              <a:t>поощрение родителей за внимательное отношение к разнообразным стремлениям и потребностям ребенка, создание необходимых условий для их удовлетворения в семье.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1"/>
          <p:cNvSpPr>
            <a:spLocks noChangeArrowheads="1"/>
          </p:cNvSpPr>
          <p:nvPr/>
        </p:nvSpPr>
        <p:spPr bwMode="auto">
          <a:xfrm>
            <a:off x="1470025" y="977900"/>
            <a:ext cx="9547225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Segoe Print"/>
              </a:rPr>
              <a:t>	</a:t>
            </a:r>
            <a:r>
              <a:rPr lang="ru-RU" sz="3600" b="1">
                <a:solidFill>
                  <a:schemeClr val="tx2"/>
                </a:solidFill>
                <a:latin typeface="Segoe Print"/>
              </a:rPr>
              <a:t>Программа подчеркивает ценность семьи как уникального института воспитания и необходимость развития ответственных и плодотворных отношений с семьями воспитанников.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0638" y="1847850"/>
            <a:ext cx="7840662" cy="2657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rgbClr val="7030A0"/>
              </a:solidFill>
              <a:latin typeface="Segoe Print"/>
            </a:endParaRPr>
          </a:p>
          <a:p>
            <a:pPr algn="ctr"/>
            <a:r>
              <a:rPr lang="ru-RU" sz="1600" b="1">
                <a:solidFill>
                  <a:schemeClr val="tx2"/>
                </a:solidFill>
                <a:latin typeface="Segoe Print"/>
              </a:rPr>
              <a:t>-</a:t>
            </a:r>
            <a:r>
              <a:rPr lang="ru-RU" sz="1600" b="1">
                <a:solidFill>
                  <a:srgbClr val="FF0000"/>
                </a:solidFill>
                <a:latin typeface="Segoe Print"/>
              </a:rPr>
              <a:t> </a:t>
            </a:r>
            <a:r>
              <a:rPr lang="ru-RU" sz="1600" b="1">
                <a:solidFill>
                  <a:schemeClr val="tx2"/>
                </a:solidFill>
                <a:latin typeface="Segoe Print"/>
              </a:rPr>
              <a:t>Полный текст Основной образовательной программы МДОБУ ЦРР -  д/с № 31 «Ладушки» на сайте ДОУ  в разделе «Образование</a:t>
            </a:r>
            <a:r>
              <a:rPr lang="ru-RU" sz="1600">
                <a:solidFill>
                  <a:schemeClr val="tx2"/>
                </a:solidFill>
                <a:latin typeface="Segoe Print"/>
              </a:rPr>
              <a:t>»</a:t>
            </a:r>
          </a:p>
          <a:p>
            <a:pPr algn="ctr"/>
            <a:endParaRPr lang="ru-RU" sz="1600">
              <a:solidFill>
                <a:schemeClr val="tx2"/>
              </a:solidFill>
              <a:latin typeface="Segoe Print"/>
            </a:endParaRPr>
          </a:p>
          <a:p>
            <a:pPr algn="ctr">
              <a:buFont typeface="Arial" charset="0"/>
              <a:buChar char="•"/>
            </a:pPr>
            <a:r>
              <a:rPr lang="ru-RU" sz="1600" b="1">
                <a:solidFill>
                  <a:schemeClr val="tx2"/>
                </a:solidFill>
                <a:latin typeface="Segoe Print"/>
              </a:rPr>
              <a:t>Федеральные государственные стандарты дошкольного образования </a:t>
            </a:r>
          </a:p>
          <a:p>
            <a:pPr algn="ctr"/>
            <a:r>
              <a:rPr lang="ru-RU" sz="1600" b="1">
                <a:solidFill>
                  <a:schemeClr val="tx2"/>
                </a:solidFill>
                <a:latin typeface="Segoe Print"/>
              </a:rPr>
              <a:t> </a:t>
            </a:r>
            <a:r>
              <a:rPr lang="en-US" sz="16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2" invalidUrl="http:///"/>
              </a:rPr>
              <a:t>http://</a:t>
            </a:r>
            <a:r>
              <a:rPr lang="en-US" sz="16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www.firo.ru/wp-content/uploads/2013/11/PR_1155.pdf</a:t>
            </a:r>
            <a:r>
              <a:rPr lang="ru-RU" sz="16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Arial" charset="0"/>
              <a:buChar char="•"/>
            </a:pPr>
            <a:r>
              <a:rPr lang="ru-RU" sz="1600" b="1">
                <a:solidFill>
                  <a:schemeClr val="tx2"/>
                </a:solidFill>
                <a:latin typeface="Segoe Script"/>
                <a:cs typeface="Times New Roman" pitchFamily="18" charset="0"/>
              </a:rPr>
              <a:t>Примерная основная образовательная программа дошкольного образования</a:t>
            </a:r>
          </a:p>
          <a:p>
            <a:pPr algn="ctr"/>
            <a:r>
              <a:rPr lang="en-US" sz="16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2" invalidUrl="http:///"/>
              </a:rPr>
              <a:t>http://</a:t>
            </a:r>
            <a:r>
              <a:rPr lang="en-US" sz="16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www.firo.ru/wp-content/uploads/2014/02/POOP_DO.pdf</a:t>
            </a:r>
            <a:r>
              <a:rPr lang="ru-RU" sz="16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Arial" charset="0"/>
              <a:buChar char="•"/>
            </a:pPr>
            <a:r>
              <a:rPr lang="ru-RU" sz="1600" b="1">
                <a:solidFill>
                  <a:schemeClr val="tx2"/>
                </a:solidFill>
                <a:latin typeface="Segoe Print"/>
              </a:rPr>
              <a:t>Примерная программа «От рождения до школы» </a:t>
            </a:r>
          </a:p>
          <a:p>
            <a:pPr algn="ctr"/>
            <a:r>
              <a:rPr lang="en-US" sz="16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2" invalidUrl="http:///"/>
              </a:rPr>
              <a:t>http://</a:t>
            </a:r>
            <a:r>
              <a:rPr lang="en-US" sz="16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www.firo.ru/wp-content/uploads/2014/02/Ot-rojdenia-do-shkoli.pdf</a:t>
            </a:r>
            <a:r>
              <a:rPr lang="ru-RU" sz="16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>
              <a:solidFill>
                <a:srgbClr val="7030A0"/>
              </a:solidFill>
              <a:latin typeface="Segoe Print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1524000" y="174625"/>
            <a:ext cx="9959975" cy="1828800"/>
          </a:xfrm>
        </p:spPr>
        <p:txBody>
          <a:bodyPr/>
          <a:lstStyle/>
          <a:p>
            <a:pPr algn="ctr"/>
            <a:r>
              <a:rPr lang="ru-RU" altLang="ru-RU" sz="2800" b="1" smtClean="0">
                <a:solidFill>
                  <a:srgbClr val="FF0000"/>
                </a:solidFill>
              </a:rPr>
              <a:t>ЧТО ТАКОЕ основная образовательная программа дошкольного образования?</a:t>
            </a:r>
            <a:br>
              <a:rPr lang="ru-RU" altLang="ru-RU" sz="2800" b="1" smtClean="0">
                <a:solidFill>
                  <a:srgbClr val="FF0000"/>
                </a:solidFill>
              </a:rPr>
            </a:br>
            <a:endParaRPr lang="ru-RU" sz="28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05188" y="2066925"/>
            <a:ext cx="7531100" cy="32131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Основная образовательная программа дошкольного образования является одним из ОСНОВНЫХ НОРМАТИВНЫХ документов, регламентирующих жизнедеятельность учреждения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4088" y="296863"/>
            <a:ext cx="9375775" cy="2016125"/>
          </a:xfrm>
        </p:spPr>
        <p:txBody>
          <a:bodyPr/>
          <a:lstStyle/>
          <a:p>
            <a:pPr algn="ctr"/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400" b="1" smtClean="0">
                <a:solidFill>
                  <a:srgbClr val="FF0000"/>
                </a:solidFill>
              </a:rPr>
              <a:t>Для детей какого возраста разработана основная образовательная программа дошкольного образования МДОБУ ЦРР - д/с № 31 «Ладушки» ? </a:t>
            </a:r>
            <a:br>
              <a:rPr lang="ru-RU" sz="2400" b="1" smtClean="0">
                <a:solidFill>
                  <a:srgbClr val="FF0000"/>
                </a:solidFill>
              </a:rPr>
            </a:br>
            <a:endParaRPr lang="ru-RU" sz="2400" b="1" smtClean="0">
              <a:solidFill>
                <a:srgbClr val="FF0000"/>
              </a:solidFill>
            </a:endParaRPr>
          </a:p>
        </p:txBody>
      </p:sp>
      <p:sp>
        <p:nvSpPr>
          <p:cNvPr id="20482" name="Текст 2"/>
          <p:cNvSpPr>
            <a:spLocks noGrp="1"/>
          </p:cNvSpPr>
          <p:nvPr>
            <p:ph type="body" idx="1"/>
          </p:nvPr>
        </p:nvSpPr>
        <p:spPr>
          <a:xfrm>
            <a:off x="2771775" y="2168525"/>
            <a:ext cx="8580438" cy="2730500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sz="4000" b="1" smtClean="0">
                <a:solidFill>
                  <a:srgbClr val="0070C0"/>
                </a:solidFill>
              </a:rPr>
              <a:t>  </a:t>
            </a:r>
            <a:r>
              <a:rPr lang="ru-RU" sz="3200" b="1" smtClean="0">
                <a:solidFill>
                  <a:schemeClr val="tx2"/>
                </a:solidFill>
              </a:rPr>
              <a:t>1,5 – 7 лет</a:t>
            </a:r>
          </a:p>
          <a:p>
            <a:pPr algn="just">
              <a:spcBef>
                <a:spcPct val="0"/>
              </a:spcBef>
            </a:pPr>
            <a:r>
              <a:rPr lang="ru-RU" b="1" smtClean="0">
                <a:solidFill>
                  <a:schemeClr val="tx2"/>
                </a:solidFill>
              </a:rPr>
              <a:t>	</a:t>
            </a:r>
            <a:r>
              <a:rPr lang="ru-RU" sz="2000" b="1" smtClean="0">
                <a:solidFill>
                  <a:schemeClr val="tx2"/>
                </a:solidFill>
                <a:latin typeface="Times New Roman" pitchFamily="18" charset="0"/>
              </a:rPr>
              <a:t>Всего в МДОБУ ЦРР - д/с №31 «Ладушки» воспитывается 215 детей в возрасте от 2-х до 7 лет.  Общее количество групп - 11. Из них:  2 группы детей раннего возраста и 9 группы детей дошкольного возраста. </a:t>
            </a:r>
          </a:p>
          <a:p>
            <a:pPr algn="just">
              <a:spcBef>
                <a:spcPct val="0"/>
              </a:spcBef>
            </a:pPr>
            <a:r>
              <a:rPr lang="ru-RU" sz="2000" b="1" smtClean="0">
                <a:solidFill>
                  <a:schemeClr val="tx2"/>
                </a:solidFill>
                <a:latin typeface="Times New Roman" pitchFamily="18" charset="0"/>
              </a:rPr>
              <a:t>	Все группы детей дошкольного возраста скомплектованы по одновозрастному принципу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065213" y="236538"/>
            <a:ext cx="9244012" cy="835025"/>
          </a:xfrm>
        </p:spPr>
        <p:txBody>
          <a:bodyPr/>
          <a:lstStyle/>
          <a:p>
            <a:pPr algn="ctr"/>
            <a:r>
              <a:rPr lang="ru-RU" altLang="ru-RU" sz="3200" b="1" smtClean="0">
                <a:solidFill>
                  <a:srgbClr val="FF0000"/>
                </a:solidFill>
              </a:rPr>
              <a:t/>
            </a:r>
            <a:br>
              <a:rPr lang="ru-RU" altLang="ru-RU" sz="3200" b="1" smtClean="0">
                <a:solidFill>
                  <a:srgbClr val="FF0000"/>
                </a:solidFill>
              </a:rPr>
            </a:br>
            <a:r>
              <a:rPr lang="ru-RU" altLang="ru-RU" sz="2000" b="1" smtClean="0">
                <a:solidFill>
                  <a:srgbClr val="FF0000"/>
                </a:solidFill>
              </a:rPr>
              <a:t>Как составляется основная образовательная программа дошкольного образования?</a:t>
            </a:r>
            <a:br>
              <a:rPr lang="ru-RU" altLang="ru-RU" sz="2000" b="1" smtClean="0">
                <a:solidFill>
                  <a:srgbClr val="FF0000"/>
                </a:solidFill>
              </a:rPr>
            </a:br>
            <a:endParaRPr lang="ru-RU" sz="2000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47988" y="1143000"/>
            <a:ext cx="8969375" cy="3432175"/>
          </a:xfrm>
        </p:spPr>
        <p:txBody>
          <a:bodyPr>
            <a:normAutofit/>
          </a:bodyPr>
          <a:lstStyle/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r>
              <a:rPr lang="ru-RU" sz="2000" b="1" smtClean="0">
                <a:solidFill>
                  <a:schemeClr val="tx2"/>
                </a:solidFill>
              </a:rPr>
              <a:t>Программа разрабатывается и утверждается Организацией самостоятельно в соответствии с Федеральным государственным образовательным стандартом дошкольного образования (ФГОС ДО)  и с учетом Примерных программ</a:t>
            </a: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ru-RU" sz="2000" b="1" smtClean="0">
              <a:solidFill>
                <a:schemeClr val="tx2"/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r>
              <a:rPr lang="ru-RU" sz="2000" b="1" smtClean="0">
                <a:solidFill>
                  <a:schemeClr val="tx2"/>
                </a:solidFill>
              </a:rPr>
              <a:t>Программа включает обязательную часть  и часть, формируемую участниками образовательных отношений</a:t>
            </a:r>
          </a:p>
          <a:p>
            <a:pPr marL="342900" indent="-342900" algn="just">
              <a:spcBef>
                <a:spcPct val="0"/>
              </a:spcBef>
            </a:pPr>
            <a:endParaRPr lang="ru-RU" sz="2000" b="1" smtClean="0">
              <a:solidFill>
                <a:schemeClr val="tx2"/>
              </a:solidFill>
            </a:endParaRPr>
          </a:p>
          <a:p>
            <a:pPr marL="342900" indent="-342900">
              <a:spcBef>
                <a:spcPct val="0"/>
              </a:spcBef>
            </a:pPr>
            <a:endParaRPr lang="ru-RU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2935288" y="830263"/>
            <a:ext cx="8605837" cy="371475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rgbClr val="FF0000"/>
                </a:solidFill>
              </a:rPr>
              <a:t>Реализация обязательной части Программы</a:t>
            </a:r>
          </a:p>
        </p:txBody>
      </p:sp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3824288" y="1354138"/>
            <a:ext cx="8035925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chemeClr val="tx2"/>
                </a:solidFill>
                <a:latin typeface="Segoe Print"/>
              </a:rPr>
              <a:t>Основная образовательная программа дошкольного образования МДОБУ ЦРР -  д/с №31 «Ладушки» разработана педагогическим коллективом ДОУ</a:t>
            </a:r>
            <a:endParaRPr lang="ru-RU">
              <a:solidFill>
                <a:schemeClr val="tx2"/>
              </a:solidFill>
              <a:latin typeface="Segoe Print"/>
            </a:endParaRPr>
          </a:p>
          <a:p>
            <a:pPr algn="just"/>
            <a:r>
              <a:rPr lang="ru-RU" b="1">
                <a:solidFill>
                  <a:schemeClr val="tx2"/>
                </a:solidFill>
                <a:latin typeface="Segoe Print"/>
              </a:rPr>
              <a:t>- в соответствии с федеральным государственным образовательным стандартом дошкольного образования (утвержден приказом Минобрнауки России от 17 октября 2013 г № 1155, зарегистрировано в Минюсте России 14 ноября 2013 г., регистрационный № 30384),  </a:t>
            </a:r>
          </a:p>
          <a:p>
            <a:pPr algn="just"/>
            <a:r>
              <a:rPr lang="ru-RU" b="1">
                <a:solidFill>
                  <a:schemeClr val="tx2"/>
                </a:solidFill>
                <a:latin typeface="Segoe Print"/>
              </a:rPr>
              <a:t>- используя примерную образовательную программу дошкольного образования «От рождения до школы», переработанной в соответствии с ФГОС, пилотный вариант/ под ред. Н.Е.Вераксы, Т.С.Комаровой, М.А.Васильевой, М: Мозаика-Синтез, 2014г., изд.2-е испр.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122363"/>
            <a:ext cx="2201863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563688" y="492125"/>
            <a:ext cx="10058400" cy="547688"/>
          </a:xfrm>
        </p:spPr>
        <p:txBody>
          <a:bodyPr/>
          <a:lstStyle/>
          <a:p>
            <a:pPr algn="ctr"/>
            <a:r>
              <a:rPr lang="ru-RU" sz="2000" b="1" smtClean="0">
                <a:solidFill>
                  <a:srgbClr val="FF0000"/>
                </a:solidFill>
              </a:rPr>
              <a:t>Часть, формируемая участниками образовательных отношений</a:t>
            </a:r>
            <a:r>
              <a:rPr lang="ru-RU" sz="3200" b="1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1757363" y="1639888"/>
            <a:ext cx="9832975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solidFill>
                  <a:srgbClr val="7030A0"/>
                </a:solidFill>
                <a:latin typeface="Segoe Print"/>
              </a:rPr>
              <a:t>	</a:t>
            </a:r>
            <a:r>
              <a:rPr lang="ru-RU" b="1">
                <a:solidFill>
                  <a:schemeClr val="tx2"/>
                </a:solidFill>
                <a:latin typeface="Segoe Print"/>
              </a:rPr>
              <a:t>Приоритетные направления МДОБУ ЦРР -  детский сад № 31 «Ладушки»:</a:t>
            </a:r>
          </a:p>
          <a:p>
            <a:pPr algn="just"/>
            <a:r>
              <a:rPr lang="ru-RU" b="1">
                <a:solidFill>
                  <a:srgbClr val="7030A0"/>
                </a:solidFill>
                <a:latin typeface="Segoe Print"/>
              </a:rPr>
              <a:t> </a:t>
            </a:r>
            <a:r>
              <a:rPr lang="ru-RU" b="1">
                <a:solidFill>
                  <a:srgbClr val="FF0000"/>
                </a:solidFill>
                <a:latin typeface="Segoe Print"/>
              </a:rPr>
              <a:t>физкультурно-оздоровительное развитие детей; художественно-эстетическое развитие детей; социально-коммуникативное.</a:t>
            </a:r>
            <a:endParaRPr lang="ru-RU" b="1">
              <a:solidFill>
                <a:srgbClr val="7030A0"/>
              </a:solidFill>
              <a:latin typeface="Segoe Print"/>
            </a:endParaRPr>
          </a:p>
          <a:p>
            <a:pPr algn="just"/>
            <a:r>
              <a:rPr lang="ru-RU" b="1">
                <a:solidFill>
                  <a:srgbClr val="7030A0"/>
                </a:solidFill>
                <a:latin typeface="Segoe Print"/>
              </a:rPr>
              <a:t>	</a:t>
            </a:r>
            <a:r>
              <a:rPr lang="ru-RU" b="1">
                <a:solidFill>
                  <a:schemeClr val="tx2"/>
                </a:solidFill>
                <a:latin typeface="Segoe Print"/>
              </a:rPr>
              <a:t>Реализуются через</a:t>
            </a:r>
            <a:r>
              <a:rPr lang="ru-RU" b="1">
                <a:solidFill>
                  <a:srgbClr val="7030A0"/>
                </a:solidFill>
                <a:latin typeface="Segoe Print"/>
              </a:rPr>
              <a:t> </a:t>
            </a:r>
            <a:r>
              <a:rPr lang="ru-RU" b="1">
                <a:solidFill>
                  <a:srgbClr val="FF0000"/>
                </a:solidFill>
                <a:latin typeface="Segoe Print"/>
              </a:rPr>
              <a:t>парциальные программы </a:t>
            </a:r>
            <a:r>
              <a:rPr lang="ru-RU" b="1">
                <a:solidFill>
                  <a:schemeClr val="tx2"/>
                </a:solidFill>
                <a:latin typeface="Segoe Print"/>
              </a:rPr>
              <a:t>(программы, дополняющие Примерную основную образовательную  программу).  </a:t>
            </a:r>
          </a:p>
          <a:p>
            <a:pPr algn="just"/>
            <a:r>
              <a:rPr lang="ru-RU" b="1">
                <a:solidFill>
                  <a:schemeClr val="tx2"/>
                </a:solidFill>
                <a:latin typeface="Segoe Print"/>
              </a:rPr>
              <a:t>	 Программа предусматривает включение воспитанников в процесс</a:t>
            </a:r>
            <a:r>
              <a:rPr lang="ru-RU" b="1">
                <a:solidFill>
                  <a:srgbClr val="7030A0"/>
                </a:solidFill>
                <a:latin typeface="Segoe Print"/>
              </a:rPr>
              <a:t> </a:t>
            </a:r>
            <a:r>
              <a:rPr lang="ru-RU" b="1">
                <a:solidFill>
                  <a:srgbClr val="FF0000"/>
                </a:solidFill>
                <a:latin typeface="Segoe Print"/>
              </a:rPr>
              <a:t>ознакомления с региональными особенностями Приморского края.</a:t>
            </a:r>
          </a:p>
          <a:p>
            <a:pPr algn="just"/>
            <a:endParaRPr lang="ru-RU" sz="2000" b="1">
              <a:solidFill>
                <a:srgbClr val="7030A0"/>
              </a:solidFill>
              <a:latin typeface="Segoe Print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495425" y="344488"/>
            <a:ext cx="10058400" cy="868362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rgbClr val="FF0000"/>
                </a:solidFill>
              </a:rPr>
              <a:t>Парциальные программы и технологии , реализуемые В МДОБУ ЦРР - д/с № 31 «Ладушки»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73200" y="1547813"/>
            <a:ext cx="10129838" cy="2781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b="1">
                <a:solidFill>
                  <a:schemeClr val="tx2"/>
                </a:solidFill>
                <a:latin typeface="Times New Roman" pitchFamily="18" charset="0"/>
              </a:rPr>
              <a:t>«Наш дом – природа»:</a:t>
            </a:r>
            <a:r>
              <a:rPr lang="ru-RU" sz="160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1600" b="1">
                <a:solidFill>
                  <a:schemeClr val="tx2"/>
                </a:solidFill>
                <a:latin typeface="Times New Roman" pitchFamily="18" charset="0"/>
              </a:rPr>
              <a:t>программа факультативного курса дошкольного образования.-Владивосток: Из-во ПК ИРО, ФГБУ «Лазовский государственный заповедник», Фонд «Феникс» </a:t>
            </a:r>
          </a:p>
          <a:p>
            <a:pPr algn="just"/>
            <a:r>
              <a:rPr lang="ru-RU" sz="1600" b="1">
                <a:solidFill>
                  <a:schemeClr val="tx2"/>
                </a:solidFill>
                <a:latin typeface="Times New Roman" pitchFamily="18" charset="0"/>
              </a:rPr>
              <a:t>«Наш дом-природа» / Н.Рыжова.</a:t>
            </a:r>
          </a:p>
          <a:p>
            <a:pPr algn="just"/>
            <a:r>
              <a:rPr lang="ru-RU" sz="1600" b="1">
                <a:solidFill>
                  <a:schemeClr val="tx2"/>
                </a:solidFill>
                <a:latin typeface="Times New Roman" pitchFamily="18" charset="0"/>
              </a:rPr>
              <a:t>Программа «Старт» / Яковлев Л.В. </a:t>
            </a:r>
          </a:p>
          <a:p>
            <a:pPr algn="just"/>
            <a:r>
              <a:rPr lang="ru-RU" sz="1600" b="1">
                <a:solidFill>
                  <a:schemeClr val="tx2"/>
                </a:solidFill>
                <a:latin typeface="Times New Roman" pitchFamily="18" charset="0"/>
              </a:rPr>
              <a:t>Развивающая педагогика оздоровления / В.Т. Кудрявцев, Б.Б. Егоров.</a:t>
            </a:r>
          </a:p>
          <a:p>
            <a:pPr algn="just"/>
            <a:r>
              <a:rPr lang="ru-RU" sz="1600" b="1">
                <a:solidFill>
                  <a:schemeClr val="tx2"/>
                </a:solidFill>
                <a:latin typeface="Times New Roman" pitchFamily="18" charset="0"/>
              </a:rPr>
              <a:t>Программа обучению диалектическому способу мышления с помощью элементов теории решения изобретательских задач (ТРИЗ) детей дошкольного возраста»/ под ред. И.Я.Гудкович, И.М.Костраковой.</a:t>
            </a:r>
            <a:r>
              <a:rPr lang="ru-RU" sz="160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600" b="1">
              <a:solidFill>
                <a:schemeClr val="tx2"/>
              </a:solidFill>
              <a:latin typeface="Times New Roman" pitchFamily="18" charset="0"/>
            </a:endParaRPr>
          </a:p>
          <a:p>
            <a:pPr algn="just"/>
            <a:r>
              <a:rPr lang="ru-RU" sz="1600" b="1">
                <a:solidFill>
                  <a:schemeClr val="tx2"/>
                </a:solidFill>
                <a:latin typeface="Times New Roman" pitchFamily="18" charset="0"/>
              </a:rPr>
              <a:t>Программа «Основы безопасности детей дошкольного возраста». – МО РФ / Стеркина Р.Б., Князева О.Л., Авдеева Н.Н. </a:t>
            </a:r>
          </a:p>
          <a:p>
            <a:pPr algn="just"/>
            <a:r>
              <a:rPr lang="ru-RU" sz="1600" b="1">
                <a:solidFill>
                  <a:schemeClr val="tx2"/>
                </a:solidFill>
                <a:latin typeface="Times New Roman" pitchFamily="18" charset="0"/>
              </a:rPr>
              <a:t>Музыкальные шедевры / Радынова О.П. </a:t>
            </a:r>
          </a:p>
          <a:p>
            <a:pPr algn="just"/>
            <a:r>
              <a:rPr lang="ru-RU" sz="1600" b="1">
                <a:solidFill>
                  <a:schemeClr val="tx2"/>
                </a:solidFill>
                <a:latin typeface="Times New Roman" pitchFamily="18" charset="0"/>
              </a:rPr>
              <a:t>Приобщение детей к истокам </a:t>
            </a: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русской народной культуры</a:t>
            </a:r>
            <a:r>
              <a:rPr lang="ru-RU" sz="1600" b="1">
                <a:solidFill>
                  <a:srgbClr val="000000"/>
                </a:solidFill>
                <a:latin typeface="Times New Roman" pitchFamily="18" charset="0"/>
              </a:rPr>
              <a:t> / </a:t>
            </a:r>
            <a:r>
              <a:rPr lang="ru-RU" sz="1600" b="1">
                <a:solidFill>
                  <a:schemeClr val="tx2"/>
                </a:solidFill>
                <a:latin typeface="Times New Roman" pitchFamily="18" charset="0"/>
              </a:rPr>
              <a:t>Князева О.Л., Маханева М.Д. 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95538" y="428605"/>
            <a:ext cx="6500858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Цель Программы</a:t>
            </a:r>
            <a:endParaRPr lang="ru-RU" sz="4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629284" y="1198046"/>
          <a:ext cx="11216641" cy="5385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207" y="75204"/>
            <a:ext cx="10364788" cy="77893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Развитие детей реализуется через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</p:nvPr>
        </p:nvGraphicFramePr>
        <p:xfrm>
          <a:off x="1065213" y="1825625"/>
          <a:ext cx="4954587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</p:nvPr>
        </p:nvGraphicFramePr>
        <p:xfrm>
          <a:off x="6350000" y="1825625"/>
          <a:ext cx="4951413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23533" y="965199"/>
            <a:ext cx="3098800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itchFamily="34" charset="0"/>
                <a:cs typeface="Arial" pitchFamily="34" charset="0"/>
              </a:rPr>
              <a:t>Образовательные области 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1267" y="965199"/>
            <a:ext cx="3098800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itchFamily="34" charset="0"/>
                <a:cs typeface="Arial" pitchFamily="34" charset="0"/>
              </a:rPr>
              <a:t>Виды детской деятельности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Цветная презентация, посвященная природе, представленная в альбомной ориентации (широкоэкранный формат)</Template>
  <TotalTime>114</TotalTime>
  <Words>1071</Words>
  <Application>Microsoft Office PowerPoint</Application>
  <PresentationFormat>Произвольный</PresentationFormat>
  <Paragraphs>72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Segoe Print</vt:lpstr>
      <vt:lpstr>Arial</vt:lpstr>
      <vt:lpstr>Times New Roman</vt:lpstr>
      <vt:lpstr>Segoe Script</vt:lpstr>
      <vt:lpstr>Nature Illustration 16x9</vt:lpstr>
      <vt:lpstr>Nature Illustration 16x9</vt:lpstr>
      <vt:lpstr>Nature Illustration 16x9</vt:lpstr>
      <vt:lpstr>Nature Illustration 16x9</vt:lpstr>
      <vt:lpstr>Nature Illustration 16x9</vt:lpstr>
      <vt:lpstr>Nature Illustration 16x9</vt:lpstr>
      <vt:lpstr>Nature Illustration 16x9</vt:lpstr>
      <vt:lpstr>Nature Illustration 16x9</vt:lpstr>
      <vt:lpstr>Краткая презентация  основной образовательной программы  дошкольного образования  МДОБУ ЦРР – детский сад №31 «Ладушки»  Арсеньевского городского округа</vt:lpstr>
      <vt:lpstr>ЧТО ТАКОЕ основная образовательная программа дошкольного образования? </vt:lpstr>
      <vt:lpstr>       Для детей какого возраста разработана основная образовательная программа дошкольного образования МДОБУ ЦРР - д/с № 31 «Ладушки» ?  </vt:lpstr>
      <vt:lpstr> Как составляется основная образовательная программа дошкольного образования? </vt:lpstr>
      <vt:lpstr>Реализация обязательной части Программы</vt:lpstr>
      <vt:lpstr>Часть, формируемая участниками образовательных отношений </vt:lpstr>
      <vt:lpstr>Парциальные программы и технологии , реализуемые В МДОБУ ЦРР - д/с № 31 «Ладушки»</vt:lpstr>
      <vt:lpstr>Слайд 8</vt:lpstr>
      <vt:lpstr>Слайд 9</vt:lpstr>
      <vt:lpstr>Социально-коммуникативное развитие </vt:lpstr>
      <vt:lpstr>Познавательное развитие детей</vt:lpstr>
      <vt:lpstr>Речевое развитие детей</vt:lpstr>
      <vt:lpstr>Художественно-эстетическое развитие детей</vt:lpstr>
      <vt:lpstr>Физическое развитие детей</vt:lpstr>
      <vt:lpstr>Целевые ориентиры дошкольного образования  - социально-нормативные возрастные характеристики возможных достижений ребёнка на этапе завершения уровня дошкольного образования. </vt:lpstr>
      <vt:lpstr>Особенности взаимодействия педагогического коллектива с семьями воспитанников </vt:lpstr>
      <vt:lpstr>Основные задачи взаимодействия детского сада с семьей: 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16</cp:revision>
  <dcterms:created xsi:type="dcterms:W3CDTF">2015-01-14T08:05:54Z</dcterms:created>
  <dcterms:modified xsi:type="dcterms:W3CDTF">2017-07-10T03:57:00Z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  <property fmtid="{D5CDD505-2E9C-101B-9397-08002B2CF9AE}" pid="3" name="ContentTypeId">
    <vt:lpwstr>0x0101003AED728997C6804992101D5EBE695F49</vt:lpwstr>
  </property>
</Properties>
</file>