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3" r:id="rId7"/>
    <p:sldId id="262" r:id="rId8"/>
    <p:sldId id="261" r:id="rId9"/>
    <p:sldId id="266" r:id="rId10"/>
    <p:sldId id="267" r:id="rId11"/>
    <p:sldId id="264" r:id="rId12"/>
    <p:sldId id="272" r:id="rId13"/>
    <p:sldId id="276" r:id="rId14"/>
    <p:sldId id="278" r:id="rId15"/>
    <p:sldId id="271" r:id="rId16"/>
    <p:sldId id="269" r:id="rId17"/>
    <p:sldId id="268" r:id="rId18"/>
    <p:sldId id="281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7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83F5-08FB-42D4-9A48-DC6B21441923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A81D-7CC0-4528-8A1F-DB4231FC9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19712-4CFC-41C8-9653-0BD59853CC25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FBCB-939E-44FB-929F-7C7901252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3F2BE-1C70-46CB-8598-422EFDD1F24F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AFED-F16C-4A74-9287-218018654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8FB4A-6B58-4D74-A39D-C0B5BA942100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E1ED-E132-49D7-871B-15CD0E139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9E83-EDDD-41BE-8EFE-5E703D59598B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5097-8F1A-48E8-B7CD-2A1AD45DE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BFF28-A443-4287-85B9-360D2E0E01E1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ED09E-67AA-4564-93D8-F0AFFF36B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BFD3-9D13-4EB6-A50A-34E474E30528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C14F-6885-45DD-BAC9-359AA181A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72987-E3B2-4585-94FD-26818E673835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147F-9F9A-43C9-A22C-E152F765F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B60E9-21E0-461B-AEA5-09EE5EBE39B0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F3274-8909-40A7-A41E-F3343897B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E87B4-5D11-46E4-9058-0ADE334A34C8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A873-47D7-483A-9C99-22AECA0E8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6232E-0035-46F2-A2AC-C4AAED4D89F5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85FFB-7F23-40C9-88BE-E61F4D3EC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C7E767-12C2-4C27-8A6D-8231EC48F396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128AD6-CBAC-4785-A8BC-515A989CA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 descr="122688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2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863600"/>
          </a:xfrm>
        </p:spPr>
        <p:txBody>
          <a:bodyPr/>
          <a:lstStyle/>
          <a:p>
            <a:r>
              <a:rPr lang="ru-RU" sz="2400" smtClean="0"/>
              <a:t>МДОБУ ЦРР детский сад  № 31 «Ладушки»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00113" y="1628775"/>
            <a:ext cx="7704137" cy="3960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Образовательный проект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>
                <a:solidFill>
                  <a:srgbClr val="002060"/>
                </a:solidFill>
                <a:latin typeface="Franklin Gothic Demi Cond" pitchFamily="34" charset="0"/>
                <a:cs typeface="Times New Roman" pitchFamily="18" charset="0"/>
              </a:rPr>
              <a:t>«Наши защитники»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Группа « Бабочки».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  <a:latin typeface="Franklin Gothic Demi Cond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Воспитатели: Васина Т. Т.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55f1cb0052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763713" y="476250"/>
            <a:ext cx="6392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Схема реализации проекта: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1336675"/>
            <a:ext cx="7921625" cy="6432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dirty="0">
                <a:solidFill>
                  <a:srgbClr val="FF0000"/>
                </a:solidFill>
                <a:latin typeface="Franklin Gothic Demi" pitchFamily="34" charset="0"/>
              </a:rPr>
              <a:t>Физическое  развитие</a:t>
            </a:r>
            <a:r>
              <a:rPr lang="ru-RU" sz="3200" dirty="0">
                <a:latin typeface="+mn-lt"/>
              </a:rPr>
              <a:t>	</a:t>
            </a:r>
            <a:br>
              <a:rPr lang="ru-RU" sz="3200" dirty="0">
                <a:latin typeface="+mn-lt"/>
              </a:rPr>
            </a:b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- утренняя гимнастика «В здоровом теле – здоровый дух»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Ситуативные беседы: Здоровый образ жизни», «Мой внешний вид»,  «Суп да каша – пища наша» (гигиена питания)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НОД физическая культура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Пальчиковая гимнастика «Три богатыря»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подвижные игры на свежем воздухе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эстафеты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Оздоровительная гимнастика после дневного сна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u="sng" dirty="0">
                <a:solidFill>
                  <a:srgbClr val="FF0000"/>
                </a:solidFill>
                <a:latin typeface="Franklin Gothic Demi" pitchFamily="34" charset="0"/>
              </a:rPr>
              <a:t/>
            </a:r>
            <a:br>
              <a:rPr lang="ru-RU" sz="4400" u="sng" dirty="0">
                <a:solidFill>
                  <a:srgbClr val="FF0000"/>
                </a:solidFill>
                <a:latin typeface="Franklin Gothic Demi" pitchFamily="34" charset="0"/>
              </a:rPr>
            </a:br>
            <a:endParaRPr lang="ru-RU" sz="2800" dirty="0">
              <a:latin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9" descr="110181989__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4896544" cy="3528392"/>
          </a:xfrm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Franklin Gothic Demi" pitchFamily="34" charset="0"/>
              </a:rPr>
              <a:t>Фото отчёт </a:t>
            </a:r>
            <a:br>
              <a:rPr lang="ru-RU" sz="5400" b="1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Franklin Gothic Demi" pitchFamily="34" charset="0"/>
              </a:rPr>
              <a:t>по проекту</a:t>
            </a:r>
            <a:endParaRPr lang="ru-RU" sz="5400" b="1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55f1cb0052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2627313" y="476250"/>
            <a:ext cx="54006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Franklin Gothic Demi" pitchFamily="34" charset="0"/>
              </a:rPr>
              <a:t>   Рисование на тему «Танк»</a:t>
            </a:r>
          </a:p>
        </p:txBody>
      </p:sp>
      <p:pic>
        <p:nvPicPr>
          <p:cNvPr id="16386" name="Picture 2" descr="http://images.clipartof.com/small/32993-Clipart-Illustration-Of-A-Happy-Boy-Playing-With-A-Big-Green-Tank-Toy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16085" b="24401"/>
          <a:stretch>
            <a:fillRect/>
          </a:stretch>
        </p:blipFill>
        <p:spPr bwMode="auto">
          <a:xfrm>
            <a:off x="1043608" y="260648"/>
            <a:ext cx="1800200" cy="864096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</p:pic>
      <p:pic>
        <p:nvPicPr>
          <p:cNvPr id="4" name="Рисунок 3" descr="20160218_184749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 l="12988" t="17800" r="20075" b="1001"/>
          <a:stretch>
            <a:fillRect/>
          </a:stretch>
        </p:blipFill>
        <p:spPr>
          <a:xfrm rot="21264963">
            <a:off x="718457" y="1369784"/>
            <a:ext cx="3672408" cy="2376264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 descr="20160218_184800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 l="9838" t="9401" r="9051"/>
          <a:stretch>
            <a:fillRect/>
          </a:stretch>
        </p:blipFill>
        <p:spPr>
          <a:xfrm rot="181615">
            <a:off x="4994286" y="1278207"/>
            <a:ext cx="3744416" cy="2376264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1209465">
            <a:off x="1086711" y="3934451"/>
            <a:ext cx="3485372" cy="2614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68818">
            <a:off x="4994968" y="3830685"/>
            <a:ext cx="3635896" cy="2726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55f1cb0052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468313" y="476250"/>
            <a:ext cx="7920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FF0000"/>
                </a:solidFill>
                <a:latin typeface="Franklin Gothic Demi" pitchFamily="34" charset="0"/>
              </a:rPr>
              <a:t>Игровая деятельность 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5" name="Рисунок 4" descr="20150901_162015.jpg"/>
          <p:cNvPicPr>
            <a:picLocks noChangeAspect="1"/>
          </p:cNvPicPr>
          <p:nvPr/>
        </p:nvPicPr>
        <p:blipFill>
          <a:blip r:embed="rId3" cstate="print"/>
          <a:srcRect l="16138" r="19288"/>
          <a:stretch>
            <a:fillRect/>
          </a:stretch>
        </p:blipFill>
        <p:spPr>
          <a:xfrm>
            <a:off x="467544" y="1196752"/>
            <a:ext cx="3672408" cy="2376264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14925" y="1119261"/>
            <a:ext cx="4499992" cy="2531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5156" y="3789040"/>
            <a:ext cx="3557184" cy="266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32040" y="3861048"/>
            <a:ext cx="3635896" cy="2726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http://lit-yaz.ru/pars_docs/refs/83/82376/82376_html_m1e0ef2c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4995" y="2996952"/>
            <a:ext cx="1969914" cy="201622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55f1cb0052668.jpg"/>
          <p:cNvPicPr>
            <a:picLocks noChangeAspect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1068388" y="115888"/>
            <a:ext cx="6480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FF0000"/>
                </a:solidFill>
                <a:latin typeface="Franklin Gothic Demi" pitchFamily="34" charset="0"/>
              </a:rPr>
              <a:t>            Физическое развитие</a:t>
            </a: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975" y="763588"/>
            <a:ext cx="3876675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763588"/>
            <a:ext cx="385127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013" y="3860800"/>
            <a:ext cx="395763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7613" y="3802063"/>
            <a:ext cx="3852862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55f1cb0052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566738" y="19050"/>
            <a:ext cx="79930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ПРАЗДНИК «ДЕНЬ ЗАЩИТНИКА»</a:t>
            </a:r>
          </a:p>
          <a:p>
            <a:pPr algn="ctr"/>
            <a:endParaRPr lang="ru-RU" sz="32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867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038" y="558800"/>
            <a:ext cx="39719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5400000">
            <a:off x="3939594" y="3384183"/>
            <a:ext cx="3673914" cy="275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5400000">
            <a:off x="5870691" y="1216252"/>
            <a:ext cx="3436010" cy="2577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038" y="366871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55f1cb0052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 descr="C:\Users\Admin\Desktop\РАБОТА\ФОНЫ\23 февраля клипарт\0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908050"/>
            <a:ext cx="337502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 descr="C:\Users\Genby\AppData\Local\Microsoft\Windows\Temporary Internet Files\Content.IE5\9084HZGV\MC90041537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4149725"/>
            <a:ext cx="230505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2938463"/>
            <a:ext cx="507206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7663" y="260350"/>
            <a:ext cx="48958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55f1cb0052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2" descr="530600fcacdc39.969044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55f1cb0052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Franklin Gothic Demi" pitchFamily="34" charset="0"/>
              </a:rPr>
              <a:t>Результативность проекта</a:t>
            </a:r>
            <a:endParaRPr lang="ru-RU" b="1" i="1" smtClean="0">
              <a:solidFill>
                <a:srgbClr val="FF0000"/>
              </a:solidFill>
            </a:endParaRPr>
          </a:p>
        </p:txBody>
      </p:sp>
      <p:pic>
        <p:nvPicPr>
          <p:cNvPr id="31747" name="Picture 3" descr="C:\Users\Admin\Desktop\РАБОТА\ФОНЫ\23 февраля клипарт\0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1438" y="5013325"/>
            <a:ext cx="33750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7"/>
          <p:cNvSpPr>
            <a:spLocks noChangeArrowheads="1"/>
          </p:cNvSpPr>
          <p:nvPr/>
        </p:nvSpPr>
        <p:spPr bwMode="auto">
          <a:xfrm>
            <a:off x="539750" y="1268413"/>
            <a:ext cx="8135938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          </a:t>
            </a:r>
            <a:r>
              <a:rPr lang="ru-RU">
                <a:solidFill>
                  <a:srgbClr val="002060"/>
                </a:solidFill>
                <a:latin typeface="Franklin Gothic Demi" pitchFamily="34" charset="0"/>
              </a:rPr>
              <a:t>В результате проделанной работы у детей появился интерес к армии, уважение к защитникам Отечества, дети стремятся повысить уровень интеллектуального развития, физических качеств, стать сильными, ловкими, выносливыми, чтобы, став взрослыми, быть надёжными защитниками своего Отечества.</a:t>
            </a:r>
          </a:p>
          <a:p>
            <a:r>
              <a:rPr lang="ru-RU">
                <a:solidFill>
                  <a:srgbClr val="002060"/>
                </a:solidFill>
                <a:latin typeface="Franklin Gothic Demi" pitchFamily="34" charset="0"/>
              </a:rPr>
              <a:t>          Дети в конце проекта стали чаще использовать для игр военную тематику, с гордостью делились знаниями  со сверстниками и воспитателем, которые они получили от родителей о службе в армии. Расширился словарный запас детей: называют значительное количество родов войск и военных профессии.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002060"/>
                </a:solidFill>
                <a:latin typeface="Franklin Gothic Demi" pitchFamily="34" charset="0"/>
              </a:rPr>
              <a:t>          Родители были заинтересованы темой и получили новую и полезную информацию, успешно опробованную на своих детях, что понятно из бесед с родителями.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758825" y="1773238"/>
            <a:ext cx="56880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 i="1">
                <a:solidFill>
                  <a:srgbClr val="FF0000"/>
                </a:solidFill>
                <a:latin typeface="Franklin Gothic Demi" pitchFamily="34" charset="0"/>
              </a:rPr>
              <a:t>Спасибо за внимание!</a:t>
            </a:r>
            <a:endParaRPr lang="ru-RU" sz="7200" b="1" i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55f1cb0052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3008313" y="476250"/>
            <a:ext cx="365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>
                <a:solidFill>
                  <a:srgbClr val="FF0000"/>
                </a:solidFill>
                <a:latin typeface="Impact" pitchFamily="34" charset="0"/>
              </a:rPr>
              <a:t>Актуальность </a:t>
            </a:r>
            <a:endParaRPr lang="ru-RU" sz="4400">
              <a:latin typeface="Impact" pitchFamily="34" charset="0"/>
            </a:endParaRPr>
          </a:p>
        </p:txBody>
      </p:sp>
      <p:sp>
        <p:nvSpPr>
          <p:cNvPr id="14339" name="Заголовок 3"/>
          <p:cNvSpPr>
            <a:spLocks noGrp="1"/>
          </p:cNvSpPr>
          <p:nvPr>
            <p:ph type="title"/>
          </p:nvPr>
        </p:nvSpPr>
        <p:spPr>
          <a:xfrm>
            <a:off x="611188" y="1700213"/>
            <a:ext cx="8229600" cy="1143000"/>
          </a:xfrm>
        </p:spPr>
        <p:txBody>
          <a:bodyPr/>
          <a:lstStyle/>
          <a:p>
            <a:pPr algn="just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      </a:t>
            </a:r>
            <a:r>
              <a:rPr lang="ru-RU" sz="2000" smtClean="0">
                <a:solidFill>
                  <a:schemeClr val="tx2"/>
                </a:solidFill>
                <a:latin typeface="Franklin Gothic Demi" pitchFamily="34" charset="0"/>
              </a:rPr>
              <a:t>Одна из важнейших задач современного общества – гражданско-патриотического воспитания подрастающего поколения.  В последнее время в обществе утрачиваются традиции патриотического сознания, поэтому актуальность проблемы воспитания патриотизма у детей дошкольного возраста очевидна. Научить ребенка всегда любить  родных и близких людей, бережно и с любовью относиться к своей Родине, испытывать гордость за свой народ, задача очень сложная, так как в современных семьях вопросы воспитания патриотизма, гражданственности не считаются важными. </a:t>
            </a:r>
            <a:br>
              <a:rPr lang="ru-RU" sz="2000" smtClean="0">
                <a:solidFill>
                  <a:schemeClr val="tx2"/>
                </a:solidFill>
                <a:latin typeface="Franklin Gothic Demi" pitchFamily="34" charset="0"/>
              </a:rPr>
            </a:br>
            <a:r>
              <a:rPr lang="ru-RU" sz="2000" smtClean="0">
                <a:solidFill>
                  <a:schemeClr val="tx2"/>
                </a:solidFill>
                <a:latin typeface="Franklin Gothic Demi" pitchFamily="34" charset="0"/>
              </a:rPr>
              <a:t>         Реализация данного проекта позволит сформировать у детей знания о празднике 23 февраля, расширит их познания об истории родной страны, позволит воспитать желание идти в Армию, защищать свою страну и близких.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55f1cb0052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95288" y="404813"/>
            <a:ext cx="8424862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  <a:latin typeface="Franklin Gothic Demi" pitchFamily="34" charset="0"/>
              </a:rPr>
              <a:t>Цель:</a:t>
            </a:r>
          </a:p>
          <a:p>
            <a:pPr algn="ctr"/>
            <a:endParaRPr lang="ru-RU" sz="300">
              <a:solidFill>
                <a:srgbClr val="FF0000"/>
              </a:solidFill>
              <a:latin typeface="Franklin Gothic Demi" pitchFamily="34" charset="0"/>
            </a:endParaRPr>
          </a:p>
          <a:p>
            <a:pPr algn="just"/>
            <a:r>
              <a:rPr lang="ru-RU">
                <a:solidFill>
                  <a:srgbClr val="002060"/>
                </a:solidFill>
                <a:latin typeface="Franklin Gothic Demi" pitchFamily="34" charset="0"/>
              </a:rPr>
              <a:t>         </a:t>
            </a:r>
            <a:r>
              <a:rPr lang="ru-RU" sz="3200">
                <a:solidFill>
                  <a:srgbClr val="002060"/>
                </a:solidFill>
                <a:latin typeface="Franklin Gothic Demi" pitchFamily="34" charset="0"/>
              </a:rPr>
              <a:t>Познакомить детей с историей и традициями праздника 23 февраля – День Защитника Отечества. Способствовать развитию нравственного воспитания, воспитывать уважительное отношение к защитникам нашей Родины. </a:t>
            </a:r>
            <a:endParaRPr lang="ru-RU">
              <a:solidFill>
                <a:srgbClr val="002060"/>
              </a:solidFill>
              <a:latin typeface="Franklin Gothic Demi" pitchFamily="34" charset="0"/>
            </a:endParaRPr>
          </a:p>
        </p:txBody>
      </p:sp>
      <p:pic>
        <p:nvPicPr>
          <p:cNvPr id="15363" name="Picture 5" descr="C:\Users\Admin\Desktop\114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292600"/>
            <a:ext cx="74168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55f1cb0052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2627313" y="333375"/>
            <a:ext cx="38893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Franklin Gothic Demi" pitchFamily="34" charset="0"/>
              </a:rPr>
              <a:t>Задачи: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1557338"/>
            <a:ext cx="8229600" cy="33115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- </a:t>
            </a:r>
            <a:r>
              <a:rPr lang="ru-RU" sz="3100" dirty="0" smtClean="0">
                <a:solidFill>
                  <a:schemeClr val="tx2"/>
                </a:solidFill>
                <a:latin typeface="Franklin Gothic Heavy" pitchFamily="34" charset="0"/>
              </a:rPr>
              <a:t>расширение представлений детей о Российской Армии;</a:t>
            </a:r>
            <a:br>
              <a:rPr lang="ru-RU" sz="3100" dirty="0" smtClean="0">
                <a:solidFill>
                  <a:schemeClr val="tx2"/>
                </a:solidFill>
                <a:latin typeface="Franklin Gothic Heavy" pitchFamily="34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Franklin Gothic Heavy" pitchFamily="34" charset="0"/>
              </a:rPr>
              <a:t>- воспитание чувства уважения к российскому воину, его силе и смелости;</a:t>
            </a:r>
            <a:br>
              <a:rPr lang="ru-RU" sz="3100" dirty="0" smtClean="0">
                <a:solidFill>
                  <a:schemeClr val="tx2"/>
                </a:solidFill>
                <a:latin typeface="Franklin Gothic Heavy" pitchFamily="34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Franklin Gothic Heavy" pitchFamily="34" charset="0"/>
              </a:rPr>
              <a:t>- развитие и обогащение речи дошкольников, эрудиции и интеллекта;</a:t>
            </a:r>
            <a:br>
              <a:rPr lang="ru-RU" sz="3100" dirty="0" smtClean="0">
                <a:solidFill>
                  <a:schemeClr val="tx2"/>
                </a:solidFill>
                <a:latin typeface="Franklin Gothic Heavy" pitchFamily="34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Franklin Gothic Heavy" pitchFamily="34" charset="0"/>
              </a:rPr>
              <a:t>- организация работы с родителями по привлечению их к патриотическому воспитанию детей в семье. </a:t>
            </a:r>
            <a:endParaRPr lang="ru-RU" dirty="0">
              <a:solidFill>
                <a:schemeClr val="tx2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5" descr="55f1cb0052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1908175" y="620713"/>
            <a:ext cx="54721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FF0000"/>
                </a:solidFill>
                <a:latin typeface="Impact" pitchFamily="34" charset="0"/>
              </a:rPr>
              <a:t>Паспорт проекта</a:t>
            </a:r>
            <a:endParaRPr lang="ru-RU" sz="4400">
              <a:latin typeface="Impact" pitchFamily="34" charset="0"/>
            </a:endParaRPr>
          </a:p>
        </p:txBody>
      </p:sp>
      <p:sp>
        <p:nvSpPr>
          <p:cNvPr id="17411" name="Прямоугольник 6"/>
          <p:cNvSpPr>
            <a:spLocks noChangeArrowheads="1"/>
          </p:cNvSpPr>
          <p:nvPr/>
        </p:nvSpPr>
        <p:spPr bwMode="auto">
          <a:xfrm>
            <a:off x="468313" y="1720850"/>
            <a:ext cx="82073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Franklin Gothic Demi" pitchFamily="34" charset="0"/>
              </a:rPr>
              <a:t>Вид проекта </a:t>
            </a:r>
            <a:r>
              <a:rPr lang="ru-RU" sz="2800">
                <a:solidFill>
                  <a:srgbClr val="002060"/>
                </a:solidFill>
                <a:latin typeface="Franklin Gothic Demi" pitchFamily="34" charset="0"/>
              </a:rPr>
              <a:t>–краткосрочный </a:t>
            </a:r>
          </a:p>
          <a:p>
            <a:r>
              <a:rPr lang="ru-RU" sz="2800">
                <a:solidFill>
                  <a:srgbClr val="002060"/>
                </a:solidFill>
                <a:latin typeface="Franklin Gothic Demi" pitchFamily="34" charset="0"/>
              </a:rPr>
              <a:t>длительность 2 недели </a:t>
            </a:r>
          </a:p>
          <a:p>
            <a:r>
              <a:rPr lang="ru-RU" sz="2800">
                <a:solidFill>
                  <a:srgbClr val="FF0000"/>
                </a:solidFill>
                <a:latin typeface="Franklin Gothic Demi" pitchFamily="34" charset="0"/>
              </a:rPr>
              <a:t>Тип проекта </a:t>
            </a:r>
            <a:r>
              <a:rPr lang="ru-RU" sz="2800">
                <a:solidFill>
                  <a:srgbClr val="002060"/>
                </a:solidFill>
                <a:latin typeface="Franklin Gothic Demi" pitchFamily="34" charset="0"/>
              </a:rPr>
              <a:t>–практико - ориентированный , познавательно-творческий, групповой</a:t>
            </a:r>
          </a:p>
          <a:p>
            <a:r>
              <a:rPr lang="ru-RU" sz="2800">
                <a:solidFill>
                  <a:srgbClr val="002060"/>
                </a:solidFill>
                <a:latin typeface="Franklin Gothic Demi" pitchFamily="34" charset="0"/>
              </a:rPr>
              <a:t> </a:t>
            </a:r>
            <a:r>
              <a:rPr lang="ru-RU" sz="2800">
                <a:solidFill>
                  <a:srgbClr val="FF0000"/>
                </a:solidFill>
                <a:latin typeface="Franklin Gothic Demi" pitchFamily="34" charset="0"/>
              </a:rPr>
              <a:t>Участники </a:t>
            </a:r>
            <a:r>
              <a:rPr lang="ru-RU" sz="2800">
                <a:solidFill>
                  <a:srgbClr val="002060"/>
                </a:solidFill>
                <a:latin typeface="Franklin Gothic Demi" pitchFamily="34" charset="0"/>
              </a:rPr>
              <a:t>– дети подготовительной группы, воспитатели, родители воспитанников</a:t>
            </a:r>
          </a:p>
          <a:p>
            <a:r>
              <a:rPr lang="ru-RU" sz="2800">
                <a:solidFill>
                  <a:srgbClr val="FF0000"/>
                </a:solidFill>
                <a:latin typeface="Franklin Gothic Demi" pitchFamily="34" charset="0"/>
              </a:rPr>
              <a:t>Срок реализации проекта</a:t>
            </a:r>
            <a:r>
              <a:rPr lang="ru-RU" sz="2800">
                <a:solidFill>
                  <a:srgbClr val="002060"/>
                </a:solidFill>
                <a:latin typeface="Franklin Gothic Demi" pitchFamily="34" charset="0"/>
              </a:rPr>
              <a:t>– 08.02.2016 – 19.02.2016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55f1cb0052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1420813" y="476250"/>
            <a:ext cx="6532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  <a:latin typeface="Franklin Gothic Demi" pitchFamily="34" charset="0"/>
              </a:rPr>
              <a:t>Этапы реализации проекта</a:t>
            </a:r>
            <a:endParaRPr lang="ru-RU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539750" y="1268413"/>
            <a:ext cx="80645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  <a:latin typeface="Franklin Gothic Demi" pitchFamily="34" charset="0"/>
              </a:rPr>
              <a:t>1 этап - </a:t>
            </a:r>
            <a:r>
              <a:rPr lang="ru-RU" sz="2200" b="1">
                <a:solidFill>
                  <a:srgbClr val="FF0000"/>
                </a:solidFill>
                <a:latin typeface="Franklin Gothic Demi" pitchFamily="34" charset="0"/>
              </a:rPr>
              <a:t>Подготовительный</a:t>
            </a:r>
            <a:r>
              <a:rPr lang="ru-RU" sz="2200" b="1">
                <a:solidFill>
                  <a:srgbClr val="002060"/>
                </a:solidFill>
                <a:latin typeface="Franklin Gothic Demi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>
                <a:solidFill>
                  <a:srgbClr val="002060"/>
                </a:solidFill>
                <a:latin typeface="Franklin Gothic Demi" pitchFamily="34" charset="0"/>
              </a:rPr>
              <a:t>Формулирование целей и задач проекта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>
                <a:solidFill>
                  <a:srgbClr val="002060"/>
                </a:solidFill>
                <a:latin typeface="Franklin Gothic Demi" pitchFamily="34" charset="0"/>
              </a:rPr>
              <a:t> Изучение литературы по теме проекта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>
                <a:solidFill>
                  <a:srgbClr val="002060"/>
                </a:solidFill>
                <a:latin typeface="Franklin Gothic Demi" pitchFamily="34" charset="0"/>
              </a:rPr>
              <a:t> Изучение Интернет-ресурсов по теме проекта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>
                <a:solidFill>
                  <a:srgbClr val="002060"/>
                </a:solidFill>
                <a:latin typeface="Franklin Gothic Demi" pitchFamily="34" charset="0"/>
              </a:rPr>
              <a:t> Анализ предметной среды группы.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468313" y="2636838"/>
            <a:ext cx="7991475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Franklin Gothic Demi" pitchFamily="34" charset="0"/>
              </a:rPr>
              <a:t>2 этап  - </a:t>
            </a:r>
            <a:r>
              <a:rPr lang="ru-RU" sz="2000" b="1">
                <a:solidFill>
                  <a:srgbClr val="FF0000"/>
                </a:solidFill>
                <a:latin typeface="Franklin Gothic Demi" pitchFamily="34" charset="0"/>
              </a:rPr>
              <a:t>Основной </a:t>
            </a:r>
            <a:endParaRPr lang="ru-RU" sz="1600" b="1">
              <a:solidFill>
                <a:srgbClr val="FF0000"/>
              </a:solidFill>
              <a:latin typeface="Franklin Gothic Demi" pitchFamily="34" charset="0"/>
            </a:endParaRPr>
          </a:p>
          <a:p>
            <a:pPr algn="just"/>
            <a:endParaRPr lang="ru-RU" sz="800">
              <a:solidFill>
                <a:srgbClr val="002060"/>
              </a:solidFill>
              <a:latin typeface="Franklin Gothic Demi" pitchFamily="34" charset="0"/>
            </a:endParaRPr>
          </a:p>
          <a:p>
            <a:pPr algn="just"/>
            <a:r>
              <a:rPr lang="ru-RU" sz="1600">
                <a:solidFill>
                  <a:srgbClr val="002060"/>
                </a:solidFill>
                <a:latin typeface="Franklin Gothic Demi" pitchFamily="34" charset="0"/>
              </a:rPr>
              <a:t>Практическая деятельность по решению проблемы; планирование совместной деятельности, сбор и систематизация информации.</a:t>
            </a:r>
          </a:p>
          <a:p>
            <a:pPr algn="just"/>
            <a:r>
              <a:rPr lang="ru-RU" sz="1600">
                <a:solidFill>
                  <a:srgbClr val="002060"/>
                </a:solidFill>
                <a:latin typeface="Franklin Gothic Demi" pitchFamily="34" charset="0"/>
              </a:rPr>
              <a:t>Проведение бесед, дидактических игр по расширению представлений о российской армии, о родах войск. Консультации для педагогов и родителей. </a:t>
            </a:r>
          </a:p>
          <a:p>
            <a:pPr algn="just"/>
            <a:r>
              <a:rPr lang="ru-RU" sz="1600">
                <a:solidFill>
                  <a:srgbClr val="002060"/>
                </a:solidFill>
                <a:latin typeface="Franklin Gothic Demi" pitchFamily="34" charset="0"/>
              </a:rPr>
              <a:t>Создание в группе условий для реализации проекта: выставка книг, альбом с фотографиями военных, иллюстрации военной техники.</a:t>
            </a:r>
          </a:p>
          <a:p>
            <a:pPr algn="just"/>
            <a:r>
              <a:rPr lang="ru-RU" sz="1600">
                <a:solidFill>
                  <a:srgbClr val="002060"/>
                </a:solidFill>
                <a:latin typeface="Franklin Gothic Demi" pitchFamily="34" charset="0"/>
              </a:rPr>
              <a:t>Создание слайдовой презентации для детей «23 февраля»</a:t>
            </a:r>
          </a:p>
        </p:txBody>
      </p:sp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611188" y="5084763"/>
            <a:ext cx="7848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Franklin Gothic Demi" pitchFamily="34" charset="0"/>
              </a:rPr>
              <a:t>3 этап - </a:t>
            </a:r>
            <a:r>
              <a:rPr lang="ru-RU" sz="2000" b="1">
                <a:solidFill>
                  <a:srgbClr val="FF0000"/>
                </a:solidFill>
                <a:latin typeface="Franklin Gothic Demi" pitchFamily="34" charset="0"/>
              </a:rPr>
              <a:t>Заключительный</a:t>
            </a:r>
            <a:endParaRPr lang="ru-RU">
              <a:solidFill>
                <a:srgbClr val="002060"/>
              </a:solidFill>
              <a:latin typeface="Franklin Gothic Demi" pitchFamily="34" charset="0"/>
            </a:endParaRPr>
          </a:p>
          <a:p>
            <a:r>
              <a:rPr lang="ru-RU">
                <a:solidFill>
                  <a:srgbClr val="002060"/>
                </a:solidFill>
                <a:latin typeface="Franklin Gothic Demi" pitchFamily="34" charset="0"/>
              </a:rPr>
              <a:t>Презентация проекта « 23 февраля – День защитника Отечества».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55f1cb0052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Схема реализации проекта: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1412875"/>
            <a:ext cx="7920037" cy="47402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dirty="0">
                <a:solidFill>
                  <a:srgbClr val="FF0000"/>
                </a:solidFill>
                <a:latin typeface="Franklin Gothic Demi" pitchFamily="34" charset="0"/>
              </a:rPr>
              <a:t>Познавательно - речевое развитие</a:t>
            </a:r>
            <a:br>
              <a:rPr lang="ru-RU" sz="3200" u="sng" dirty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- беседы с детьми « Как встать богатырем?»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                                   « Что нужно военному»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                                   «Наша Родина-Россия»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                                   «Рода войск»,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                                   «Беседа о мужестве и храбрости»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- чтение А.Митяев «Мешок овсянки?»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 Л.Кассиль «Твои защитники», С.Алексеев «Мишка»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- речевая игра «Скажи и объясни»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Придумывание сказки о богатырях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НОД «Наша Армия родная», «День Защитника Отечества»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Индивидуальные рассказы «Я и мой папа», «мой папа – солдат»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 физкультминутка «Богатырь»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 пословицы и поговорки о силе, мужестве и доблести.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- Загадки о военной технике, о богатырях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</a:br>
            <a:endParaRPr lang="ru-RU" dirty="0">
              <a:latin typeface="Franklin Gothic Demi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55f1cb0052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1763713" y="188913"/>
            <a:ext cx="6392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Схема реализации проекта: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908050"/>
            <a:ext cx="7921625" cy="69564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dirty="0">
                <a:solidFill>
                  <a:srgbClr val="FF0000"/>
                </a:solidFill>
                <a:latin typeface="Franklin Gothic Demi" pitchFamily="34" charset="0"/>
              </a:rPr>
              <a:t>Социально-личностное развитие</a:t>
            </a:r>
            <a:r>
              <a:rPr lang="ru-RU" sz="3200" dirty="0">
                <a:latin typeface="+mn-lt"/>
              </a:rPr>
              <a:t>	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-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выставка детских рисунков «Мой папа самый, самый»</a:t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- выпуск с детьми стенгазеты к дню защитников отечества</a:t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- изготовление подарков для пап и дедушек</a:t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- просмотр видеофильма и презентации «Защитники отечества»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«Одеваемся, как солдаты» (самообслуживание). Помощь в сервировке, уборке столов, подготовке к НОД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- Д/И «Чья форма», «Военная техника», «Рода войск»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- С/Р «Пограничники», Летчики», Строим крепость», «Госпиталь»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П/И «Не попадись», «Снайперы», «Самолеты»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Беседы «Друг в беде не бросит»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Ситуативные беседы: «Хочу быть смелым и сильным, как папа»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u="sng" dirty="0">
                <a:solidFill>
                  <a:srgbClr val="FF0000"/>
                </a:solidFill>
                <a:latin typeface="Franklin Gothic Demi" pitchFamily="34" charset="0"/>
              </a:rPr>
              <a:t/>
            </a:r>
            <a:br>
              <a:rPr lang="ru-RU" sz="4400" u="sng" dirty="0">
                <a:solidFill>
                  <a:srgbClr val="FF0000"/>
                </a:solidFill>
                <a:latin typeface="Franklin Gothic Demi" pitchFamily="34" charset="0"/>
              </a:rPr>
            </a:br>
            <a:endParaRPr lang="ru-RU" sz="2800" dirty="0">
              <a:latin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55f1cb00526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1763713" y="476250"/>
            <a:ext cx="6392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Схема реализации проекта: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1336675"/>
            <a:ext cx="7921625" cy="72326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dirty="0">
                <a:solidFill>
                  <a:srgbClr val="FF0000"/>
                </a:solidFill>
                <a:latin typeface="Franklin Gothic Demi" pitchFamily="34" charset="0"/>
              </a:rPr>
              <a:t>Художественно-эстетическое развитие</a:t>
            </a:r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- НОД Аппликация «Поздравительная открытка «Плывущий корабль»,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НОД Рисование «Танк», «Портрет моего папы»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НОД «Кораблик» (подарки для пап и дедушек)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Кружок (оригами) «Изготовление пилоток»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раскрашивание военной техники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слушание песен на военную тему: «Священная война», «Катюша», «Синий платочек»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u="sng" dirty="0">
                <a:solidFill>
                  <a:srgbClr val="FF0000"/>
                </a:solidFill>
                <a:latin typeface="Franklin Gothic Demi" pitchFamily="34" charset="0"/>
              </a:rPr>
              <a:t/>
            </a:r>
            <a:br>
              <a:rPr lang="ru-RU" sz="4400" u="sng" dirty="0">
                <a:solidFill>
                  <a:srgbClr val="FF0000"/>
                </a:solidFill>
                <a:latin typeface="Franklin Gothic Demi" pitchFamily="34" charset="0"/>
              </a:rPr>
            </a:br>
            <a:endParaRPr lang="ru-RU" sz="2800" dirty="0">
              <a:latin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639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Calibri</vt:lpstr>
      <vt:lpstr>Arial</vt:lpstr>
      <vt:lpstr>Franklin Gothic Demi Cond</vt:lpstr>
      <vt:lpstr>Times New Roman</vt:lpstr>
      <vt:lpstr>Arial Narrow</vt:lpstr>
      <vt:lpstr>Impact</vt:lpstr>
      <vt:lpstr>Franklin Gothic Demi</vt:lpstr>
      <vt:lpstr>Franklin Gothic Heavy</vt:lpstr>
      <vt:lpstr>Wingdings</vt:lpstr>
      <vt:lpstr>Тема Office</vt:lpstr>
      <vt:lpstr>МДОБУ ЦРР детский сад  № 31 «Ладушки»</vt:lpstr>
      <vt:lpstr>              Одна из важнейших задач современного общества – гражданско-патриотического воспитания подрастающего поколения.  В последнее время в обществе утрачиваются традиции патриотического сознания, поэтому актуальность проблемы воспитания патриотизма у детей дошкольного возраста очевидна. Научить ребенка всегда любить  родных и близких людей, бережно и с любовью относиться к своей Родине, испытывать гордость за свой народ, задача очень сложная, так как в современных семьях вопросы воспитания патриотизма, гражданственности не считаются важными.           Реализация данного проекта позволит сформировать у детей знания о празднике 23 февраля, расширит их познания об истории родной страны, позволит воспитать желание идти в Армию, защищать свою страну и близких. </vt:lpstr>
      <vt:lpstr>Слайд 3</vt:lpstr>
      <vt:lpstr>- расширение представлений детей о Российской Армии; - воспитание чувства уважения к российскому воину, его силе и смелости; - развитие и обогащение речи дошкольников, эрудиции и интеллекта; - организация работы с родителями по привлечению их к патриотическому воспитанию детей в семье. </vt:lpstr>
      <vt:lpstr>Слайд 5</vt:lpstr>
      <vt:lpstr>Слайд 6</vt:lpstr>
      <vt:lpstr>Схема реализации проекта: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Результативность проекта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«Высокогорский детский сад</dc:title>
  <dc:creator>днс</dc:creator>
  <cp:lastModifiedBy>PC</cp:lastModifiedBy>
  <cp:revision>53</cp:revision>
  <dcterms:created xsi:type="dcterms:W3CDTF">2016-02-18T06:23:22Z</dcterms:created>
  <dcterms:modified xsi:type="dcterms:W3CDTF">2021-02-20T00:07:33Z</dcterms:modified>
</cp:coreProperties>
</file>